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slides/slide45.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2.xml" ContentType="application/vnd.openxmlformats-officedocument.presentationml.slide+xml"/>
  <Override PartName="/ppt/slides/slide44.xml" ContentType="application/vnd.openxmlformats-officedocument.presentationml.slide+xml"/>
  <Override PartName="/ppt/slides/slide41.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slideLayouts/slideLayout9.xml" ContentType="application/vnd.openxmlformats-officedocument.presentationml.slideLayout+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13.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8.xml" ContentType="application/vnd.openxmlformats-officedocument.presentationml.slideLayou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7.xml" ContentType="application/vnd.openxmlformats-officedocument.presentationml.notesSlide+xml"/>
  <Override PartName="/ppt/notesSlides/notesSlide5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49.xml" ContentType="application/vnd.openxmlformats-officedocument.presentationml.notesSlide+xml"/>
  <Override PartName="/ppt/notesSlides/notesSlide1.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slideLayouts/slideLayout3.xml" ContentType="application/vnd.openxmlformats-officedocument.presentationml.slideLayout+xml"/>
  <Override PartName="/ppt/notesSlides/notesSlide48.xml" ContentType="application/vnd.openxmlformats-officedocument.presentationml.notesSlide+xml"/>
  <Override PartName="/ppt/notesSlides/notesSlide46.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slideLayouts/slideLayout7.xml" ContentType="application/vnd.openxmlformats-officedocument.presentationml.slideLayout+xml"/>
  <Override PartName="/ppt/notesSlides/notesSlide36.xml" ContentType="application/vnd.openxmlformats-officedocument.presentationml.notesSlide+xml"/>
  <Override PartName="/ppt/notesSlides/notesSlide47.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5.xml" ContentType="application/vnd.openxmlformats-officedocument.presentationml.notesSlide+xml"/>
  <Override PartName="/ppt/notesSlides/notesSlide40.xml" ContentType="application/vnd.openxmlformats-officedocument.presentationml.notesSlide+xml"/>
  <Override PartName="/ppt/slideLayouts/slideLayout4.xml" ContentType="application/vnd.openxmlformats-officedocument.presentationml.slideLayout+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handoutMasters/handoutMaster1.xml" ContentType="application/vnd.openxmlformats-officedocument.presentationml.handoutMaster+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9"/>
  </p:notesMasterIdLst>
  <p:handoutMasterIdLst>
    <p:handoutMasterId r:id="rId6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311" r:id="rId29"/>
    <p:sldId id="283" r:id="rId30"/>
    <p:sldId id="284" r:id="rId31"/>
    <p:sldId id="285" r:id="rId32"/>
    <p:sldId id="312"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Lst>
  <p:sldSz cx="12192000" cy="6858000"/>
  <p:notesSz cx="6797675" cy="9926638"/>
  <p:embeddedFontLst>
    <p:embeddedFont>
      <p:font typeface="方正兰亭黑简体" panose="02000000000000000000" pitchFamily="2" charset="-122"/>
      <p:regular r:id="rId61"/>
    </p:embeddedFont>
    <p:embeddedFont>
      <p:font typeface="Huawei Sans" panose="020C0503030203020204" pitchFamily="34" charset="0"/>
      <p:regular r:id="rId62"/>
      <p:bold r:id="rId63"/>
    </p:embeddedFont>
    <p:embeddedFont>
      <p:font typeface="微软雅黑" panose="020B0503020204020204" pitchFamily="34" charset="-122"/>
      <p:regular r:id="rId64"/>
      <p:bold r:id="rId65"/>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77995" autoAdjust="0"/>
  </p:normalViewPr>
  <p:slideViewPr>
    <p:cSldViewPr snapToGrid="0" snapToObjects="1">
      <p:cViewPr>
        <p:scale>
          <a:sx n="70" d="100"/>
          <a:sy n="70" d="100"/>
        </p:scale>
        <p:origin x="804" y="-2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0" d="100"/>
          <a:sy n="70" d="100"/>
        </p:scale>
        <p:origin x="2556" y="-105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8/26/2020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16261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NAT: Network Address Translation</a:t>
            </a:r>
            <a:endParaRPr lang="en-US" altLang="zh-CN" smtClean="0"/>
          </a:p>
          <a:p>
            <a:r>
              <a:rPr lang="en-US" smtClean="0"/>
              <a:t>The Link Layer Discovery Protocol (LLDP) is a Layer 2 discovery protocol defined in the IEEE 802.1ab standard. Using LLDP, the NMS can rapidly obtain the Layer 2 network topology and topology changes when the network scale expands.</a:t>
            </a:r>
            <a:endParaRPr lang="en-US" altLang="zh-CN" smtClean="0"/>
          </a:p>
          <a:p>
            <a:r>
              <a:rPr lang="en-US" smtClean="0"/>
              <a:t>Network Configuration Protocol (NETCONF) is a communication management protocol for NEs. It uses Extensible Markup Language (XML) for configuration data and protocol messages, allowing you to install, operate, and delete NEs.</a:t>
            </a:r>
            <a:endParaRPr lang="en-US" altLang="zh-CN" smtClean="0"/>
          </a:p>
          <a:p>
            <a:r>
              <a:rPr lang="en-US" smtClean="0"/>
              <a:t>Yet Another Next Generation (YANG) is a data modeling language for data sent using NETCONF. It can be used to model configuration and status data of NEs.</a:t>
            </a:r>
            <a:endParaRPr lang="en-US" altLang="zh-CN" smtClean="0"/>
          </a:p>
          <a:p>
            <a:r>
              <a:rPr lang="en-US" smtClean="0"/>
              <a:t>SNMP: Simple Network Management Protocol</a:t>
            </a:r>
            <a:endParaRPr lang="en-US" altLang="zh-CN" smtClean="0"/>
          </a:p>
          <a:p>
            <a:r>
              <a:rPr lang="en-US" smtClean="0"/>
              <a:t>VRRP: Virtual Router Redundancy Protocol</a:t>
            </a:r>
            <a:endParaRPr lang="en-US" altLang="zh-CN" smtClean="0"/>
          </a:p>
          <a:p>
            <a:r>
              <a:rPr lang="en-US" smtClean="0"/>
              <a:t>MSTP: Multiple Spanning Tree Protocol</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05877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4076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4731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5487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Layer 2 device works at the second layer of the OSI model and forwards data packets based on MAC addresses.</a:t>
            </a:r>
            <a:endParaRPr lang="en-US" altLang="zh-CN" dirty="0" smtClean="0"/>
          </a:p>
          <a:p>
            <a:r>
              <a:rPr lang="en-US" dirty="0" smtClean="0"/>
              <a:t>A Layer 2 device parses and learns source MAC addresses of Ethernet frames and maintains a mapping table of MAC addresses and interfaces. This table is called a MAC address table. When receiving an Ethernet frame, the device searches for the destination MAC address of the frame in the MAC table to determine the interface to which the frame is forwarded.</a:t>
            </a:r>
          </a:p>
          <a:p>
            <a:pPr lvl="0"/>
            <a:r>
              <a:rPr lang="en-US" dirty="0" smtClean="0"/>
              <a:t>Interfaces on a Layer 2 device send and receive data independently and belong to different collision domains. Collision domains are isolated at the physical layer so that collisions will not occur between hosts (or networks) connected through this Layer 2 device due to uneven traffic rates on these hosts (or networks).</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67203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2275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0776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All Layer 2 interfaces have a default VLAN ID, which is called Port Default VLAN ID (PVID). On Huawei switches, the default PVID is 1. In addition, all data frames carry tags inside the switch to improve the processing efficiency of data frames.</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817807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6517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hybrid interface can transmit data of multiple VLANs. The behavior of a hybrid interface is similar to that of a trunk interface in receiving data frames. When a trunk interface sends a data frame, the switch removes the tag of the data frame only when the VLAN ID of the data frame is the same as the PVID of the interface. In addition, data frames of other VLANs sent by the interface carry tags. A hybrid interface sends data frames in a different way from a trunk interface. You can run commands to configure a hybrid interface to send untagged data frames of a certain VLAN or some VLANs.</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284654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1858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9200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9991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networks grow in scale, users require Ethernet backbone networks to provide higher bandwidth and availability. In the past, the only way to increase bandwidth was to upgrade the network with high-speed LPUs, which is costly and inflexible.</a:t>
            </a:r>
          </a:p>
          <a:p>
            <a:r>
              <a:rPr lang="en-US" dirty="0" smtClean="0"/>
              <a:t>In contrast, link aggregation increases bandwidth by bundling a group of physical port into a single logical port, without the need to upgrade hardware. In addition, link aggregation provides link backup mechanisms, greatly improving link availability.</a:t>
            </a:r>
          </a:p>
          <a:p>
            <a:r>
              <a:rPr lang="en-US" dirty="0" smtClean="0"/>
              <a:t>An LAG is the logical link bundled by many Ethernet links, and is short for Eth-Trunk. Each LAG corresponds to a unique logical interface, which is called an aggregation interface or Eth-Trunk interface.</a:t>
            </a:r>
          </a:p>
          <a:p>
            <a:r>
              <a:rPr lang="en-US" dirty="0" smtClean="0"/>
              <a:t>Link aggregation has the following advantages:</a:t>
            </a:r>
          </a:p>
          <a:p>
            <a:pPr lvl="1"/>
            <a:r>
              <a:rPr lang="en-US" dirty="0" smtClean="0"/>
              <a:t>Improved bandwidth: The maximum bandwidth of a link aggregation group (LAG) is the combined bandwidth of all member links. </a:t>
            </a:r>
          </a:p>
          <a:p>
            <a:pPr lvl="1"/>
            <a:r>
              <a:rPr lang="en-US" dirty="0" smtClean="0"/>
              <a:t>Improved reliability: </a:t>
            </a:r>
            <a:r>
              <a:rPr lang="en-US" altLang="zh-CN" dirty="0" smtClean="0"/>
              <a:t>If</a:t>
            </a:r>
            <a:r>
              <a:rPr lang="en-US" dirty="0" smtClean="0"/>
              <a:t> an active link fails, traffic can be switched to other available member links.</a:t>
            </a:r>
          </a:p>
          <a:p>
            <a:pPr lvl="1"/>
            <a:r>
              <a:rPr lang="en-US" dirty="0" smtClean="0"/>
              <a:t>Load balancing: The traffic load can be balanced among the active member links in a LAG.</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04634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4534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6124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2364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AP</a:t>
            </a:r>
          </a:p>
          <a:p>
            <a:pPr lvl="1">
              <a:lnSpc>
                <a:spcPct val="114000"/>
              </a:lnSpc>
            </a:pPr>
            <a:r>
              <a:rPr lang="en-US" dirty="0" smtClean="0"/>
              <a:t>The AP can switch flexibly among the Fat, Fit, and cloud modes based on the network plan.</a:t>
            </a:r>
            <a:endParaRPr lang="en-US" altLang="zh-CN" dirty="0" smtClean="0"/>
          </a:p>
          <a:p>
            <a:pPr lvl="1">
              <a:lnSpc>
                <a:spcPct val="114000"/>
              </a:lnSpc>
            </a:pPr>
            <a:r>
              <a:rPr lang="en-US" dirty="0" smtClean="0"/>
              <a:t>Fat AP: applies to home WLANs. A Fat AP works independently and requires separate configurations. It provides only simple functions and is cost-effective. The Fat AP independently implements functions such as user access, authentication, data security, service forwarding, and </a:t>
            </a:r>
            <a:r>
              <a:rPr lang="en-US" dirty="0" err="1" smtClean="0"/>
              <a:t>QoS</a:t>
            </a:r>
            <a:r>
              <a:rPr lang="en-US" dirty="0" smtClean="0"/>
              <a:t>.</a:t>
            </a:r>
            <a:endParaRPr lang="en-US" altLang="zh-CN" dirty="0" smtClean="0"/>
          </a:p>
          <a:p>
            <a:pPr lvl="1">
              <a:lnSpc>
                <a:spcPct val="114000"/>
              </a:lnSpc>
            </a:pPr>
            <a:r>
              <a:rPr lang="en-US" dirty="0" smtClean="0"/>
              <a:t>Fit AP: applies to medium- and large-sized enterprises. Fit APs are managed and configured by the AC in a unified manner, provide various functions, and have high requirements on network maintenance personnel's skills. Fit APs must work with a AC for user access, AP going-online, authentication, routing, AP management, security, and </a:t>
            </a:r>
            <a:r>
              <a:rPr lang="en-US" dirty="0" err="1" smtClean="0"/>
              <a:t>QoS</a:t>
            </a:r>
            <a:r>
              <a:rPr lang="en-US" dirty="0" smtClean="0"/>
              <a:t>.</a:t>
            </a:r>
            <a:endParaRPr lang="en-US" altLang="zh-CN" dirty="0" smtClean="0"/>
          </a:p>
          <a:p>
            <a:pPr lvl="1">
              <a:lnSpc>
                <a:spcPct val="114000"/>
              </a:lnSpc>
            </a:pPr>
            <a:r>
              <a:rPr lang="en-US" dirty="0" smtClean="0"/>
              <a:t>Cloud AP: applies to small- and medium-sized enterprises. Cloud APs are managed and configured by a cloud management platform in a unified manner, provide various functions, support plug-and-play, and have low requirements on network maintenance personnel's skills.</a:t>
            </a:r>
            <a:endParaRPr lang="en-US" altLang="zh-CN" dirty="0" smtClean="0"/>
          </a:p>
          <a:p>
            <a:pPr lvl="0">
              <a:lnSpc>
                <a:spcPct val="114000"/>
              </a:lnSpc>
            </a:pPr>
            <a:r>
              <a:rPr lang="en-US" dirty="0" smtClean="0"/>
              <a:t>AC</a:t>
            </a:r>
          </a:p>
          <a:p>
            <a:pPr lvl="1">
              <a:lnSpc>
                <a:spcPct val="114000"/>
              </a:lnSpc>
            </a:pPr>
            <a:r>
              <a:rPr lang="en-US" dirty="0" smtClean="0"/>
              <a:t>A</a:t>
            </a:r>
            <a:r>
              <a:rPr lang="en-US" altLang="zh-CN" dirty="0" smtClean="0"/>
              <a:t>n</a:t>
            </a:r>
            <a:r>
              <a:rPr lang="en-US" dirty="0" smtClean="0"/>
              <a:t> AC is usually deployed at the aggregation layer of a network to provide high-speed, secure, and reliable WLAN services.</a:t>
            </a:r>
            <a:endParaRPr lang="en-US" altLang="zh-CN" dirty="0" smtClean="0"/>
          </a:p>
          <a:p>
            <a:pPr lvl="1">
              <a:lnSpc>
                <a:spcPct val="114000"/>
              </a:lnSpc>
            </a:pPr>
            <a:r>
              <a:rPr lang="en-US" dirty="0" smtClean="0"/>
              <a:t>Huawei ACs provide a large capacity and high performance. They are highly reliable, easy to install and maintain, and feature such advantages as flexible networking and energy conservation.</a:t>
            </a:r>
            <a:endParaRPr lang="en-US" altLang="zh-CN" dirty="0" smtClean="0"/>
          </a:p>
          <a:p>
            <a:pPr lvl="2">
              <a:lnSpc>
                <a:spcPct val="114000"/>
              </a:lnSpc>
            </a:pPr>
            <a:endParaRPr lang="en-US" altLang="zh-CN" dirty="0" smtClean="0"/>
          </a:p>
          <a:p>
            <a:pPr>
              <a:lnSpc>
                <a:spcPct val="114000"/>
              </a:lnSpc>
            </a:pPr>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5665014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AC and Fit APs communicate through CAPWAP. With CAPWAP, APs automatically discover the AC, the AC authenticates the APs, and the APs obtain the software package and the initial and dynamic configurations from the AC. CAPWAP tunnels are established between the AC and APs. CAPWAP tunnels include control and data tunnels. The control tunnel is used to transmit control packets (also called management packets, which are used by the AC to manage and control APs). The data tunnel is used to transmit data packets. The CAPWAP tunnels allow for Datagram Transport Layer Security (DTLS) encryption, so that transmitted packets are more secure.</a:t>
            </a:r>
          </a:p>
          <a:p>
            <a:r>
              <a:rPr lang="en-US" dirty="0" smtClean="0"/>
              <a:t>Compared with the Fat AP architecture, the AC + Fit AP architecture has the following advantages:</a:t>
            </a:r>
          </a:p>
          <a:p>
            <a:pPr lvl="1"/>
            <a:r>
              <a:rPr lang="en-US" dirty="0" smtClean="0"/>
              <a:t>Configuration and deployment: The AC centrally configures and manages the wireless network so that you do not need to configure each AP separately. In addition, the channels and power of APs on the entire network are automatically adjusted, eliminating the need for manual adjustment.</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75729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1623"/>
            <a:ext cx="5932800" cy="5108400"/>
          </a:xfrm>
        </p:spPr>
        <p:txBody>
          <a:bodyPr/>
          <a:lstStyle/>
          <a:p>
            <a:pPr lvl="1"/>
            <a:r>
              <a:rPr lang="en-US" altLang="zh-CN" dirty="0"/>
              <a:t>Security: Fat APs cannot be upgraded in a unified manner, which cannot ensure the latest security patches are installed for all AP versions. In the AC + Fit AP architecture, security capabilities are mainly implemented on the AC, and we only need to perform the software upgrade and security configuration on the AC. This can quickly perform global security configurations. Additionally, to prevent malicious code from being loaded, the AC performs digital signature authentication on the software, enhancing the security of the update process. The AC also implements some security functions that are not supported by the Fat AP architecture, including advanced security features such as virus detection, uniform resource locator (URL) filtering, and </a:t>
            </a:r>
            <a:r>
              <a:rPr lang="en-US" altLang="zh-CN" dirty="0" err="1"/>
              <a:t>stateful</a:t>
            </a:r>
            <a:r>
              <a:rPr lang="en-US" altLang="zh-CN" dirty="0"/>
              <a:t> inspection firewall.</a:t>
            </a:r>
          </a:p>
          <a:p>
            <a:pPr lvl="1"/>
            <a:r>
              <a:rPr lang="en-US" altLang="zh-CN" dirty="0"/>
              <a:t>Upgrade and extension: The centralized management mode of this architecture enables APs on the same AC to run the same software version. When an upgrade is required, the AC obtains the new software package or patch and then upgrades the AP version. The separation of AP and AC functions prevents frequent AP version upgrades. We only need to update the user authentication, network management, and security functions on the AC.</a:t>
            </a:r>
          </a:p>
          <a:p>
            <a:endParaRPr lang="zh-CN" altLang="en-US" dirty="0"/>
          </a:p>
        </p:txBody>
      </p:sp>
    </p:spTree>
    <p:extLst>
      <p:ext uri="{BB962C8B-B14F-4D97-AF65-F5344CB8AC3E}">
        <p14:creationId xmlns:p14="http://schemas.microsoft.com/office/powerpoint/2010/main" val="1340474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260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Other courses have illustrated various routing protocols, which are not provided here.</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1520583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22402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Virtual Router Redundancy Protocol (VRRP) specifies an election protocol that dynamically assigns responsibility for a virtual router to VRRP routers on a LAN. It allows several routers on a subnet to use the same virtual IP address, with the physical routers representing a virtual logical router. If a gateway fails, VRRP selects a different gateway to forward traffic, thereby ensuring reliable communication.</a:t>
            </a:r>
            <a:endParaRPr lang="en-US" altLang="zh-CN" dirty="0" smtClean="0"/>
          </a:p>
          <a:p>
            <a:r>
              <a:rPr lang="en-US" dirty="0" smtClean="0"/>
              <a:t>Generally, all hosts on the same network segment are configured with the same default route with the gateway address as the next hop address. The hosts use the default route to send packets to the gateway and the gateway forwards the packets to other network segments. When the gateway fails, hosts with the same default route cannot communicate with external networks. To improve network reliability, multiple egress gateways can be configured. However, route selection between the gateways becomes an issue.</a:t>
            </a:r>
          </a:p>
          <a:p>
            <a:r>
              <a:rPr lang="en-US" dirty="0" smtClean="0"/>
              <a:t>VRRP resolves this issue. The virtual router IP address is configured as the default gateway address. </a:t>
            </a:r>
            <a:r>
              <a:rPr lang="en-US" altLang="zh-CN" dirty="0" smtClean="0"/>
              <a:t>If a gateway fails, VRRP selects a different gateway to forward traffic, thereby ensuring reliable communication</a:t>
            </a:r>
            <a:r>
              <a:rPr lang="en-US" dirty="0" smtClean="0"/>
              <a:t>.</a:t>
            </a:r>
          </a:p>
          <a:p>
            <a:pPr lvl="1"/>
            <a:r>
              <a:rPr lang="en-US" dirty="0" smtClean="0"/>
              <a:t>Redundancy: Multiple routing devices enabled with VRRP constitute a VRRP group and the VRRP group is used as the default gateway. When a single point of failure occurs, services are transmitted through the backup link. This reduces the possibility of network faults and ensures uninterrupted transmission of various services.</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42170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1631"/>
            <a:ext cx="5932800" cy="5108400"/>
          </a:xfrm>
        </p:spPr>
        <p:txBody>
          <a:bodyPr/>
          <a:lstStyle/>
          <a:p>
            <a:pPr lvl="1"/>
            <a:r>
              <a:rPr lang="en-US" altLang="zh-CN" dirty="0"/>
              <a:t>Load balancing: VRRP enables multiple available routers to share the load more uniformly, reducing the traffic burden on the master.</a:t>
            </a:r>
          </a:p>
          <a:p>
            <a:pPr lvl="1"/>
            <a:r>
              <a:rPr lang="en-US" altLang="zh-CN" dirty="0"/>
              <a:t>Association: VRRP can monitor faults on uplinks. When the upstream interface or uplink is faulty, the priority of the original master decreases, and an optimal backup becomes the master, ensuring proper traffic forwarding. Association between VRRP and BFD speeds up the active/standby switchover. To speed up the active/standby switchover in the VRRP group, configure a BFD session between the master and backup and associate the BFD session with the VRRP group. This is because BFD can fast detect faults. When the link between the master and backup becomes Down, the backup immediately switches to the master and takes over traffic.</a:t>
            </a:r>
          </a:p>
          <a:p>
            <a:endParaRPr lang="en-US" altLang="zh-CN" dirty="0"/>
          </a:p>
          <a:p>
            <a:endParaRPr lang="zh-CN" altLang="en-US" dirty="0"/>
          </a:p>
        </p:txBody>
      </p:sp>
    </p:spTree>
    <p:extLst>
      <p:ext uri="{BB962C8B-B14F-4D97-AF65-F5344CB8AC3E}">
        <p14:creationId xmlns:p14="http://schemas.microsoft.com/office/powerpoint/2010/main" val="1316421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21925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iStack enables multiple stacking-capable switches to function as a logical device.</a:t>
            </a:r>
          </a:p>
          <a:p>
            <a:r>
              <a:rPr lang="en-US" smtClean="0"/>
              <a:t>Before a stack is set up, each switch is independent and has its own IP address and MAC address. You need to manage the switches separately. After a stack is set up, switches in the stack form a logical entity and can be managed and maintained using a single IP address. iStack technology improves forwarding performance and network reliability, and simplifies network management.</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874527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11417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20000"/>
              </a:lnSpc>
            </a:pPr>
            <a:r>
              <a:rPr lang="en-US" dirty="0" smtClean="0"/>
              <a:t>DHCP dynamically configures and uniformly manages IP addresses of hosts. It simplifies network deployment and scale-out, even for small networks.</a:t>
            </a:r>
            <a:endParaRPr lang="en-US" altLang="zh-CN" dirty="0" smtClean="0"/>
          </a:p>
          <a:p>
            <a:pPr>
              <a:lnSpc>
                <a:spcPct val="120000"/>
              </a:lnSpc>
            </a:pPr>
            <a:r>
              <a:rPr lang="en-US" dirty="0" smtClean="0"/>
              <a:t>DHCP enables a host to obtain an IP address dynamically, but does not specify an IP address for each host.</a:t>
            </a:r>
          </a:p>
          <a:p>
            <a:pPr>
              <a:lnSpc>
                <a:spcPct val="120000"/>
              </a:lnSpc>
            </a:pPr>
            <a:r>
              <a:rPr lang="en-US" dirty="0" smtClean="0"/>
              <a:t>DHCP can allocate other configuration parameters, such as the boot file of a client, so that the client can obtain all the required configuration information by using only one message.</a:t>
            </a:r>
          </a:p>
          <a:p>
            <a:pPr>
              <a:lnSpc>
                <a:spcPct val="120000"/>
              </a:lnSpc>
            </a:pPr>
            <a:r>
              <a:rPr lang="en-US" dirty="0" smtClean="0"/>
              <a:t>DHCP is defined in RFC 2131 and uses the client/server communication mode. A DHCP client requests configuration information from a DHCP server, and the DHCP server returns the configuration information allocated to the DHCP client.</a:t>
            </a:r>
          </a:p>
          <a:p>
            <a:pPr>
              <a:lnSpc>
                <a:spcPct val="120000"/>
              </a:lnSpc>
            </a:pPr>
            <a:r>
              <a:rPr lang="en-US" dirty="0" smtClean="0"/>
              <a:t>DHCP supports dynamic and static IP address allocation.</a:t>
            </a:r>
          </a:p>
          <a:p>
            <a:pPr lvl="1">
              <a:lnSpc>
                <a:spcPct val="120000"/>
              </a:lnSpc>
            </a:pPr>
            <a:r>
              <a:rPr lang="en-US" dirty="0" smtClean="0"/>
              <a:t>Dynamic allocation: DHCP allocates an IP address with a limited validity period (known as a lease) to a client. This mechanism applies to scenarios where hosts temporarily access the network and the number of idle IP addresses is less than the total number of hosts.</a:t>
            </a:r>
          </a:p>
          <a:p>
            <a:pPr lvl="1">
              <a:lnSpc>
                <a:spcPct val="120000"/>
              </a:lnSpc>
            </a:pPr>
            <a:r>
              <a:rPr lang="en-US" dirty="0" smtClean="0"/>
              <a:t>Static allocation: DHCP allocates fixed IP addresses to clients as configured. Compared with manual IP address configuration, DHCP static allocation prevents manual configuration errors and enables unified maintenance and management.</a:t>
            </a:r>
            <a:endParaRPr lang="en-US" altLang="zh-CN" dirty="0" smtClean="0"/>
          </a:p>
          <a:p>
            <a:pPr>
              <a:lnSpc>
                <a:spcPct val="120000"/>
              </a:lnSpc>
            </a:pPr>
            <a:r>
              <a:rPr lang="en-US" dirty="0" smtClean="0"/>
              <a:t>DHCPv4 offers the following benefits:</a:t>
            </a:r>
          </a:p>
          <a:p>
            <a:pPr lvl="1">
              <a:lnSpc>
                <a:spcPct val="120000"/>
              </a:lnSpc>
            </a:pPr>
            <a:r>
              <a:rPr lang="en-US" dirty="0" smtClean="0"/>
              <a:t>Reduced client configuration and maintenance costs</a:t>
            </a:r>
          </a:p>
          <a:p>
            <a:pPr lvl="1">
              <a:lnSpc>
                <a:spcPct val="120000"/>
              </a:lnSpc>
            </a:pPr>
            <a:r>
              <a:rPr lang="en-US" dirty="0" smtClean="0"/>
              <a:t>Centralized management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6951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NTP is an application layer protocol belonging to the Transmission Control Protocol/Internet Protocol (TCP/IP) suite. NTP synchronizes time between time servers and clients. NTP implementation is based on IP and User Datagram Protocol (UDP). NTP packets are transmitted by UDP over port 123.</a:t>
            </a:r>
            <a:endParaRPr lang="en-US" altLang="zh-CN" dirty="0" smtClean="0"/>
          </a:p>
          <a:p>
            <a:r>
              <a:rPr lang="en-US" dirty="0" smtClean="0"/>
              <a:t>As network topologies become increasingly complex, clock synchronization becomes more important for all devices within a network. Manual configuration of system clocks by network administrators is both labor-intensive and error-prone, potentially affecting clock precision. To address this problem, NTP is introduced to synchronize the clocks of devices within a network.</a:t>
            </a:r>
            <a:endParaRPr lang="en-US" altLang="zh-CN" dirty="0" smtClean="0"/>
          </a:p>
          <a:p>
            <a:r>
              <a:rPr lang="en-US" dirty="0" smtClean="0"/>
              <a:t>NTP is used when clocks of all devices on a network need to be consistent. For example, in network management, the logs and debugging information collected from different routers need to be analyzed based on time.</a:t>
            </a:r>
          </a:p>
          <a:p>
            <a:pPr lvl="1"/>
            <a:r>
              <a:rPr lang="en-US" dirty="0" smtClean="0"/>
              <a:t>Charging system: The clocks of all devices must be consistent.</a:t>
            </a:r>
          </a:p>
          <a:p>
            <a:pPr lvl="1"/>
            <a:r>
              <a:rPr lang="en-US" dirty="0" smtClean="0"/>
              <a:t>Several systems interworking on the same complex event: The systems must use the same clock for reference to ensure proper sequencing of operations.</a:t>
            </a:r>
          </a:p>
          <a:p>
            <a:pPr lvl="1"/>
            <a:r>
              <a:rPr lang="en-US" dirty="0" smtClean="0"/>
              <a:t>Incremental backup between the backup server and clients: Clocks on the backup server and clients should be synchronized.</a:t>
            </a:r>
          </a:p>
          <a:p>
            <a:pPr lvl="1"/>
            <a:r>
              <a:rPr lang="en-US" dirty="0" smtClean="0"/>
              <a:t>System time: Some applications need to know the time when user logs in to the system and the file revision time.</a:t>
            </a:r>
            <a:endParaRPr lang="en-US" altLang="zh-CN" dirty="0" smtClean="0"/>
          </a:p>
          <a:p>
            <a:r>
              <a:rPr lang="en-US" dirty="0" smtClean="0"/>
              <a:t>A switch can function as both an NTP server and an NTP client.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523945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LLDP is a standard Layer 2 topology discovery protocol defined in IEEE 802.1ab. LLDP collects local device information including the management IP address, device ID, and port ID and advertises the information to neighbors. Neighbors save the received information in their management information bases (MIBs). The NMS can use data in MIBs to query the link status.</a:t>
            </a:r>
            <a:endParaRPr lang="en-US" altLang="zh-CN" dirty="0" smtClean="0"/>
          </a:p>
          <a:p>
            <a:r>
              <a:rPr lang="en-US" dirty="0" smtClean="0"/>
              <a:t>An NMS must be capable of managing multiple network devices with diverse functions and complex configurations. Most NMSs can detect Layer 3 network topologies, but they cannot detect detailed Layer 2 topologies or configuration conflicts. A standard protocol is required to exchange Layer 2 information between network devices.</a:t>
            </a:r>
          </a:p>
          <a:p>
            <a:r>
              <a:rPr lang="en-US" dirty="0" smtClean="0"/>
              <a:t>LLDP provides a standard link-layer discovery method. Layer 2 information obtained from LLDP allows the NMS to detect the topology of neighboring devices, and display paths between clients, switches, routers, application servers, and network servers. The NMS can also detect configuration conflicts between network devices and identify causes of network failures. Enterprise users can use an NMS to monitor the link status on devices running LLDP and quickly locate network faults.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378666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3876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83250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48848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60944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43616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Two security zones with the same security level cannot be created on a firewall.</a:t>
            </a:r>
            <a:endParaRPr lang="en-US" altLang="zh-CN" smtClean="0"/>
          </a:p>
          <a:p>
            <a:r>
              <a:rPr lang="en-US" smtClean="0"/>
              <a:t>Interfaces on a firewall must be added to a security zone. Otherwise, traffic cannot be forwarded properly.</a:t>
            </a:r>
            <a:endParaRPr lang="en-US" altLang="zh-CN" smtClean="0"/>
          </a:p>
          <a:p>
            <a:r>
              <a:rPr lang="en-US" smtClean="0"/>
              <a:t>An interface on a firewall can belong to a security zone.</a:t>
            </a:r>
          </a:p>
          <a:p>
            <a:r>
              <a:rPr lang="en-US" smtClean="0"/>
              <a:t>A security zone of a firewall can have multiple interfaces.</a:t>
            </a:r>
            <a:endParaRPr lang="en-US" altLang="zh-CN" smtClean="0"/>
          </a:p>
          <a:p>
            <a:r>
              <a:rPr lang="en-US" smtClean="0"/>
              <a:t>The default security zones of the system cannot be deleted. You can create a user-defined security zone as required.</a:t>
            </a:r>
            <a:endParaRPr lang="en-US"/>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15471726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66977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95930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39515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Internet Protocol Security (IPsec)</a:t>
            </a:r>
            <a:endParaRPr lang="en-US" altLang="zh-CN" smtClean="0"/>
          </a:p>
          <a:p>
            <a:r>
              <a:rPr lang="en-US" smtClean="0"/>
              <a:t>Generic Routing Encapsulation (GRE)</a:t>
            </a:r>
            <a:endParaRPr lang="en-US" altLang="zh-CN" smtClean="0"/>
          </a:p>
          <a:p>
            <a:r>
              <a:rPr lang="en-US" smtClean="0"/>
              <a:t>Layer 2 Tunneling Protocol (L2TP)</a:t>
            </a:r>
            <a:endParaRPr lang="en-US" altLang="zh-CN" smtClean="0"/>
          </a:p>
          <a:p>
            <a:r>
              <a:rPr lang="en-US" smtClean="0"/>
              <a:t>Multiprotocol Label Switching (MPLS)</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68030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14134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Unicast transmission is implemented between a source IP host and a destination IP host. Most of data is transmitted in unicast mode on a network. For example, email and online banking applications are implemented in unicast mode.</a:t>
            </a:r>
          </a:p>
          <a:p>
            <a:pPr lvl="1">
              <a:lnSpc>
                <a:spcPct val="114000"/>
              </a:lnSpc>
            </a:pPr>
            <a:r>
              <a:rPr lang="en-US" dirty="0" smtClean="0"/>
              <a:t>In unicast mode, each data packet has a specific destination IP address. For the same data, if there are multiple receivers, the server needs to send unicast data packets with the same number as the number of receivers. When there are hundreds or thousands of receivers, the server consumes a lot of resources to create the same data and send multiple copies of the same data. As a result, the device performance and link bandwidth on the network are wasted to a certain extent. The unicast mode is applicable to networks with a small number of users. When there are a large number of users, the unicast mode cannot ensure the network transmission quality.</a:t>
            </a:r>
            <a:endParaRPr lang="en-US" altLang="zh-CN" dirty="0" smtClean="0"/>
          </a:p>
          <a:p>
            <a:pPr>
              <a:lnSpc>
                <a:spcPct val="114000"/>
              </a:lnSpc>
            </a:pPr>
            <a:r>
              <a:rPr lang="en-US" dirty="0" smtClean="0"/>
              <a:t>Broadcast transmission is implemented between a source IP host and all the other IP hosts on the local network. All hosts can receive data from the source host, regardless of whether they require the data.</a:t>
            </a:r>
          </a:p>
          <a:p>
            <a:pPr lvl="1">
              <a:lnSpc>
                <a:spcPct val="114000"/>
              </a:lnSpc>
            </a:pPr>
            <a:r>
              <a:rPr lang="en-US" dirty="0" smtClean="0"/>
              <a:t>Broadcast data packets are restricted in a broadcast domain. Once a device sends broadcast data, all devices in the broadcast domain receive the data packet and have to consume resources to process the data packet. A large number of broadcast data packets consume network bandwidth and device resources. The broadcast mode applies only to shared network segments, and cannot ensure information security and paid services.</a:t>
            </a:r>
          </a:p>
          <a:p>
            <a:pPr lvl="0">
              <a:lnSpc>
                <a:spcPct val="114000"/>
              </a:lnSpc>
            </a:pPr>
            <a:r>
              <a:rPr lang="en-US" dirty="0" smtClean="0"/>
              <a:t>Multicast transmission is implemented between one source IP host and a group of IP hosts. Intermediate routers and switches selectively replicate and forward data based on demands of receivers.</a:t>
            </a:r>
          </a:p>
          <a:p>
            <a:pPr>
              <a:lnSpc>
                <a:spcPct val="114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92275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83196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Multicast source: indicates a multicast traffic sender, for example, a multimedia server. A multicast source does not need to run any multicast protocol. It only needs to send multicast data.</a:t>
            </a:r>
            <a:endParaRPr lang="en-US" altLang="zh-CN" dirty="0" smtClean="0"/>
          </a:p>
          <a:p>
            <a:r>
              <a:rPr lang="en-US" dirty="0" smtClean="0"/>
              <a:t>Multicast receiver: is also called a multicast group member and a device that expects to receive traffic of a specific multicast group, for example, a PC running the multimedia live broadcast client software.</a:t>
            </a:r>
            <a:endParaRPr lang="en-US" altLang="zh-CN" dirty="0" smtClean="0"/>
          </a:p>
          <a:p>
            <a:r>
              <a:rPr lang="en-US" dirty="0" smtClean="0"/>
              <a:t>Multicast group: indicates a group of receivers identified by a multicast IP address. User hosts (or other receiver devices) that have joined a multicast group become members of the group and can identify and receive the IP packets destined for the multicast group address.</a:t>
            </a:r>
            <a:endParaRPr lang="en-US" altLang="zh-CN" dirty="0" smtClean="0"/>
          </a:p>
          <a:p>
            <a:r>
              <a:rPr lang="en-US" dirty="0" smtClean="0"/>
              <a:t>Multicast router: indicates a network device that supports multicast and runs multicast protocols. In addition to routers, switches and firewalls support multicast (depending on device models). A router is only a representative.</a:t>
            </a:r>
            <a:endParaRPr lang="en-US" altLang="zh-CN" dirty="0" smtClean="0"/>
          </a:p>
          <a:p>
            <a:r>
              <a:rPr lang="en-US" dirty="0" smtClean="0"/>
              <a:t>First-hop router: indicates a router that directly connects to the multicast source on the multicast forwarding path and is responsible for forwarding multicast data from the multicast source.</a:t>
            </a:r>
            <a:endParaRPr lang="en-US" altLang="zh-CN" dirty="0" smtClean="0"/>
          </a:p>
          <a:p>
            <a:r>
              <a:rPr lang="en-US" dirty="0" smtClean="0"/>
              <a:t>Last-hop router: indicates a router that directly connects to multicast group members (receivers) on the multicast forwarding path and is responsible for forwarding multicast data to these members.</a:t>
            </a:r>
            <a:endParaRPr lang="en-US" altLang="zh-CN" dirty="0" smtClean="0"/>
          </a:p>
          <a:p>
            <a:r>
              <a:rPr lang="en-US" dirty="0" smtClean="0"/>
              <a:t>In the TCP/IP protocol suite, IGMP manages IP multicast members, and sets up and maintains multicast member relationships between receivers and their directly connected multicast routers.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652153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42548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946008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NDP: Neighbor Discovery Protocol</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448994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69709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ABCD</a:t>
            </a:r>
          </a:p>
          <a:p>
            <a:pPr marL="228600" indent="-228600">
              <a:buFont typeface="+mj-lt"/>
              <a:buAutoNum type="arabicPeriod"/>
            </a:pPr>
            <a:r>
              <a:rPr lang="en-US" dirty="0" smtClean="0"/>
              <a:t>ABC</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855439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41665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9558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252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12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To meet requirements of different industry campuses, the campus network architecture is designed based on the characteristics of the industry that the campus network serves. The campus network solution is based on industry attributes.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08023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41958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063969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9341404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04389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10.xml"/><Relationship Id="rId16"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13.xml"/><Relationship Id="rId16"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23.xml"/><Relationship Id="rId16"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9.png"/><Relationship Id="rId7"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0.png"/><Relationship Id="rId11" Type="http://schemas.openxmlformats.org/officeDocument/2006/relationships/image" Target="../media/image30.png"/><Relationship Id="rId5" Type="http://schemas.openxmlformats.org/officeDocument/2006/relationships/image" Target="../media/image21.png"/><Relationship Id="rId10" Type="http://schemas.openxmlformats.org/officeDocument/2006/relationships/image" Target="../media/image11.png"/><Relationship Id="rId4" Type="http://schemas.openxmlformats.org/officeDocument/2006/relationships/image" Target="../media/image19.png"/><Relationship Id="rId9" Type="http://schemas.openxmlformats.org/officeDocument/2006/relationships/image" Target="../media/image12.png"/></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10.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31.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2.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9.png"/><Relationship Id="rId5" Type="http://schemas.openxmlformats.org/officeDocument/2006/relationships/image" Target="../media/image27.png"/><Relationship Id="rId10" Type="http://schemas.openxmlformats.org/officeDocument/2006/relationships/image" Target="../media/image18.png"/><Relationship Id="rId4" Type="http://schemas.openxmlformats.org/officeDocument/2006/relationships/image" Target="../media/image33.png"/><Relationship Id="rId9"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27.pn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27.png"/><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27.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27.png"/><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4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 Id="rId9" Type="http://schemas.openxmlformats.org/officeDocument/2006/relationships/image" Target="../media/image28.png"/></Relationships>
</file>

<file path=ppt/slides/_rels/slide4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18.png"/><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47.xml"/><Relationship Id="rId16" Type="http://schemas.openxmlformats.org/officeDocument/2006/relationships/image" Target="../media/image23.png"/><Relationship Id="rId20"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39.png"/><Relationship Id="rId5" Type="http://schemas.openxmlformats.org/officeDocument/2006/relationships/image" Target="../media/image15.png"/><Relationship Id="rId10" Type="http://schemas.openxmlformats.org/officeDocument/2006/relationships/image" Target="../media/image38.png"/><Relationship Id="rId4" Type="http://schemas.openxmlformats.org/officeDocument/2006/relationships/image" Target="../media/image13.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52.xml"/><Relationship Id="rId16"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5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54.xml"/><Relationship Id="rId16"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9.xml"/><Relationship Id="rId16"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sym typeface="Huawei Sans" panose="020C0503030203020204" pitchFamily="34" charset="0"/>
            </a:endParaRPr>
          </a:p>
        </p:txBody>
      </p:sp>
      <p:sp>
        <p:nvSpPr>
          <p:cNvPr id="9" name="文本占位符 8"/>
          <p:cNvSpPr>
            <a:spLocks noGrp="1"/>
          </p:cNvSpPr>
          <p:nvPr>
            <p:ph type="body" sz="quarter" idx="18"/>
          </p:nvPr>
        </p:nvSpPr>
        <p:spPr/>
        <p:txBody>
          <a:bodyPr/>
          <a:lstStyle/>
          <a:p>
            <a:endParaRPr lang="zh-CN" altLang="en-US">
              <a:sym typeface="Huawei Sans" panose="020C0503030203020204" pitchFamily="34" charset="0"/>
            </a:endParaRPr>
          </a:p>
        </p:txBody>
      </p:sp>
      <p:sp>
        <p:nvSpPr>
          <p:cNvPr id="10" name="文本占位符 9"/>
          <p:cNvSpPr>
            <a:spLocks noGrp="1"/>
          </p:cNvSpPr>
          <p:nvPr>
            <p:ph type="body" sz="quarter" idx="19"/>
          </p:nvPr>
        </p:nvSpPr>
        <p:spPr/>
        <p:txBody>
          <a:bodyPr/>
          <a:lstStyle/>
          <a:p>
            <a:endParaRPr lang="zh-CN" altLang="en-US">
              <a:sym typeface="Huawei Sans" panose="020C0503030203020204" pitchFamily="34" charset="0"/>
            </a:endParaRPr>
          </a:p>
        </p:txBody>
      </p:sp>
      <p:sp>
        <p:nvSpPr>
          <p:cNvPr id="11" name="文本占位符 10"/>
          <p:cNvSpPr>
            <a:spLocks noGrp="1"/>
          </p:cNvSpPr>
          <p:nvPr>
            <p:ph type="body" sz="quarter" idx="20"/>
          </p:nvPr>
        </p:nvSpPr>
        <p:spPr/>
        <p:txBody>
          <a:bodyPr/>
          <a:lstStyle/>
          <a:p>
            <a:endParaRPr lang="zh-CN" altLang="en-US">
              <a:sym typeface="Huawei Sans" panose="020C0503030203020204" pitchFamily="34" charset="0"/>
            </a:endParaRPr>
          </a:p>
        </p:txBody>
      </p:sp>
      <p:sp>
        <p:nvSpPr>
          <p:cNvPr id="30" name="文本占位符 73"/>
          <p:cNvSpPr>
            <a:spLocks noGrp="1"/>
          </p:cNvSpPr>
          <p:nvPr>
            <p:ph type="body" sz="quarter" idx="13"/>
          </p:nvPr>
        </p:nvSpPr>
        <p:spPr/>
        <p:txBody>
          <a:bodyPr/>
          <a:lstStyle/>
          <a:p>
            <a:r>
              <a:rPr lang="en-US" smtClean="0">
                <a:sym typeface="Huawei Sans" panose="020C0503030203020204" pitchFamily="34" charset="0"/>
              </a:rPr>
              <a:t>He Junjian/hwx580230</a:t>
            </a:r>
            <a:endParaRPr lang="en-US" altLang="zh-CN" dirty="0">
              <a:sym typeface="Huawei Sans" panose="020C0503030203020204" pitchFamily="34" charset="0"/>
            </a:endParaRPr>
          </a:p>
        </p:txBody>
      </p:sp>
      <p:sp>
        <p:nvSpPr>
          <p:cNvPr id="31" name="文本占位符 74"/>
          <p:cNvSpPr>
            <a:spLocks noGrp="1"/>
          </p:cNvSpPr>
          <p:nvPr>
            <p:ph type="body" sz="quarter" idx="14"/>
          </p:nvPr>
        </p:nvSpPr>
        <p:spPr/>
        <p:txBody>
          <a:bodyPr/>
          <a:lstStyle/>
          <a:p>
            <a:r>
              <a:rPr lang="en-US" altLang="zh-CN" smtClean="0">
                <a:sym typeface="Huawei Sans" panose="020C0503030203020204" pitchFamily="34" charset="0"/>
              </a:rPr>
              <a:t>2020.3.24</a:t>
            </a:r>
            <a:endParaRPr lang="zh-CN" altLang="en-US" dirty="0">
              <a:sym typeface="Huawei Sans" panose="020C0503030203020204" pitchFamily="34" charset="0"/>
            </a:endParaRPr>
          </a:p>
        </p:txBody>
      </p:sp>
      <p:sp>
        <p:nvSpPr>
          <p:cNvPr id="32" name="文本占位符 75"/>
          <p:cNvSpPr>
            <a:spLocks noGrp="1"/>
          </p:cNvSpPr>
          <p:nvPr>
            <p:ph type="body" sz="quarter" idx="15"/>
          </p:nvPr>
        </p:nvSpPr>
        <p:spPr/>
        <p:txBody>
          <a:bodyPr/>
          <a:lstStyle/>
          <a:p>
            <a:r>
              <a:rPr lang="en-US" smtClean="0">
                <a:sym typeface="Huawei Sans" panose="020C0503030203020204" pitchFamily="34" charset="0"/>
              </a:rPr>
              <a:t>Zhu Shigeng/00261992</a:t>
            </a:r>
            <a:endParaRPr lang="en-US" altLang="zh-CN" dirty="0">
              <a:sym typeface="Huawei Sans" panose="020C0503030203020204" pitchFamily="34" charset="0"/>
            </a:endParaRPr>
          </a:p>
        </p:txBody>
      </p:sp>
      <p:sp>
        <p:nvSpPr>
          <p:cNvPr id="7" name="文本占位符 6"/>
          <p:cNvSpPr>
            <a:spLocks noGrp="1"/>
          </p:cNvSpPr>
          <p:nvPr>
            <p:ph type="body" sz="quarter" idx="16"/>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12" name="文本占位符 11"/>
          <p:cNvSpPr>
            <a:spLocks noGrp="1"/>
          </p:cNvSpPr>
          <p:nvPr>
            <p:ph type="body" sz="quarter" idx="21"/>
          </p:nvPr>
        </p:nvSpPr>
        <p:spPr/>
        <p:txBody>
          <a:bodyPr/>
          <a:lstStyle/>
          <a:p>
            <a:endParaRPr lang="zh-CN" altLang="en-US">
              <a:sym typeface="Huawei Sans" panose="020C0503030203020204" pitchFamily="34" charset="0"/>
            </a:endParaRPr>
          </a:p>
        </p:txBody>
      </p:sp>
      <p:sp>
        <p:nvSpPr>
          <p:cNvPr id="35" name="文本占位符 82"/>
          <p:cNvSpPr>
            <a:spLocks noGrp="1"/>
          </p:cNvSpPr>
          <p:nvPr>
            <p:ph type="body" sz="quarter" idx="22"/>
          </p:nvPr>
        </p:nvSpPr>
        <p:spPr/>
        <p:txBody>
          <a:bodyPr/>
          <a:lstStyle/>
          <a:p>
            <a:endParaRPr lang="zh-CN" altLang="en-US" dirty="0">
              <a:sym typeface="Huawei Sans" panose="020C0503030203020204" pitchFamily="34" charset="0"/>
            </a:endParaRPr>
          </a:p>
        </p:txBody>
      </p:sp>
      <p:sp>
        <p:nvSpPr>
          <p:cNvPr id="13" name="文本占位符 12"/>
          <p:cNvSpPr>
            <a:spLocks noGrp="1"/>
          </p:cNvSpPr>
          <p:nvPr>
            <p:ph type="body" sz="quarter" idx="23"/>
          </p:nvPr>
        </p:nvSpPr>
        <p:spPr/>
        <p:txBody>
          <a:bodyPr/>
          <a:lstStyle/>
          <a:p>
            <a:endParaRPr lang="zh-CN" altLang="en-US" dirty="0">
              <a:sym typeface="Huawei Sans" panose="020C0503030203020204" pitchFamily="34" charset="0"/>
            </a:endParaRPr>
          </a:p>
        </p:txBody>
      </p:sp>
      <p:sp>
        <p:nvSpPr>
          <p:cNvPr id="37" name="文本占位符 84"/>
          <p:cNvSpPr>
            <a:spLocks noGrp="1"/>
          </p:cNvSpPr>
          <p:nvPr>
            <p:ph type="body" sz="quarter" idx="24"/>
          </p:nvPr>
        </p:nvSpPr>
        <p:spPr/>
        <p:txBody>
          <a:bodyPr/>
          <a:lstStyle/>
          <a:p>
            <a:endParaRPr lang="en-US" dirty="0">
              <a:sym typeface="Huawei Sans" panose="020C0503030203020204" pitchFamily="34" charset="0"/>
            </a:endParaRPr>
          </a:p>
        </p:txBody>
      </p:sp>
      <p:sp>
        <p:nvSpPr>
          <p:cNvPr id="14" name="文本占位符 13"/>
          <p:cNvSpPr>
            <a:spLocks noGrp="1"/>
          </p:cNvSpPr>
          <p:nvPr>
            <p:ph type="body" sz="quarter" idx="25"/>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6"/>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7"/>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8"/>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29"/>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0"/>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1"/>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2"/>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3"/>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4"/>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5"/>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6"/>
          </p:nvPr>
        </p:nvSpPr>
        <p:spPr/>
        <p:txBody>
          <a:bodyPr/>
          <a:lstStyle/>
          <a:p>
            <a:endParaRPr lang="zh-CN" altLang="en-US">
              <a:sym typeface="Huawei Sans" panose="020C0503030203020204" pitchFamily="34" charset="0"/>
            </a:endParaRPr>
          </a:p>
        </p:txBody>
      </p:sp>
      <p:sp>
        <p:nvSpPr>
          <p:cNvPr id="50" name="文本占位符 49"/>
          <p:cNvSpPr>
            <a:spLocks noGrp="1"/>
          </p:cNvSpPr>
          <p:nvPr>
            <p:ph type="body" sz="quarter" idx="37"/>
          </p:nvPr>
        </p:nvSpPr>
        <p:spPr/>
        <p:txBody>
          <a:bodyPr/>
          <a:lstStyle/>
          <a:p>
            <a:endParaRPr lang="zh-CN" altLang="en-US">
              <a:sym typeface="Huawei Sans" panose="020C0503030203020204" pitchFamily="34" charset="0"/>
            </a:endParaRPr>
          </a:p>
        </p:txBody>
      </p:sp>
      <p:sp>
        <p:nvSpPr>
          <p:cNvPr id="51" name="文本占位符 50"/>
          <p:cNvSpPr>
            <a:spLocks noGrp="1"/>
          </p:cNvSpPr>
          <p:nvPr>
            <p:ph type="body" sz="quarter" idx="38"/>
          </p:nvPr>
        </p:nvSpPr>
        <p:spPr/>
        <p:txBody>
          <a:bodyPr/>
          <a:lstStyle/>
          <a:p>
            <a:endParaRPr lang="zh-CN" altLang="en-US">
              <a:sym typeface="Huawei Sans" panose="020C0503030203020204" pitchFamily="34" charset="0"/>
            </a:endParaRPr>
          </a:p>
        </p:txBody>
      </p:sp>
      <p:sp>
        <p:nvSpPr>
          <p:cNvPr id="52" name="文本占位符 51"/>
          <p:cNvSpPr>
            <a:spLocks noGrp="1"/>
          </p:cNvSpPr>
          <p:nvPr>
            <p:ph type="body" sz="quarter" idx="39"/>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4072246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矩形 92"/>
          <p:cNvSpPr/>
          <p:nvPr/>
        </p:nvSpPr>
        <p:spPr bwMode="gray">
          <a:xfrm>
            <a:off x="6331759" y="1243323"/>
            <a:ext cx="4118719" cy="4790804"/>
          </a:xfrm>
          <a:prstGeom prst="rect">
            <a:avLst/>
          </a:prstGeom>
          <a:gradFill flip="none" rotWithShape="1">
            <a:gsLst>
              <a:gs pos="59000">
                <a:schemeClr val="tx2"/>
              </a:gs>
              <a:gs pos="100000">
                <a:schemeClr val="bg1">
                  <a:alpha val="0"/>
                </a:schemeClr>
              </a:gs>
            </a:gsLst>
            <a:lin ang="5400000" scaled="1"/>
            <a:tileRect/>
          </a:gradFill>
          <a:ln w="19050" cap="flat" cmpd="sng" algn="ctr">
            <a:gradFill>
              <a:gsLst>
                <a:gs pos="0">
                  <a:schemeClr val="accent1">
                    <a:lumMod val="5000"/>
                    <a:lumOff val="95000"/>
                  </a:schemeClr>
                </a:gs>
                <a:gs pos="100000">
                  <a:schemeClr val="accent1">
                    <a:lumMod val="30000"/>
                    <a:lumOff val="70000"/>
                  </a:schemeClr>
                </a:gs>
              </a:gsLst>
              <a:lin ang="16200000" scaled="0"/>
            </a:gradFill>
            <a:prstDash val="solid"/>
            <a:round/>
            <a:headEnd type="none" w="med" len="med"/>
            <a:tailEnd type="triangle" w="med" len="med"/>
          </a:ln>
          <a:effectLst/>
        </p:spPr>
        <p:txBody>
          <a:bodyPr vert="horz" wrap="square" lIns="82124" tIns="144000" rIns="82124" bIns="41061" numCol="1" rtlCol="0" anchor="t" anchorCtr="0" compatLnSpc="1">
            <a:prstTxWarp prst="textNoShape">
              <a:avLst/>
            </a:prstTxWarp>
          </a:bodyPr>
          <a:lstStyle/>
          <a:p>
            <a:pPr defTabSz="814388" eaLnBrk="0" fontAlgn="ctr" hangingPunct="0">
              <a:lnSpc>
                <a:spcPct val="90000"/>
              </a:lnSpc>
              <a:spcBef>
                <a:spcPct val="0"/>
              </a:spcBef>
              <a:spcAft>
                <a:spcPct val="0"/>
              </a:spcAft>
            </a:pPr>
            <a:r>
              <a:rPr lang="en-US" sz="16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Common Protocols and Technologies</a:t>
            </a:r>
            <a:endParaRPr lang="en-US" altLang="zh-CN" sz="16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Main Protocols and Technologies on Campus Networks</a:t>
            </a:r>
            <a:endParaRPr lang="en-US" dirty="0">
              <a:sym typeface="Huawei Sans" panose="020C0503030203020204" pitchFamily="34" charset="0"/>
            </a:endParaRPr>
          </a:p>
        </p:txBody>
      </p:sp>
      <p:cxnSp>
        <p:nvCxnSpPr>
          <p:cNvPr id="3" name="Straight Connector 79"/>
          <p:cNvCxnSpPr/>
          <p:nvPr/>
        </p:nvCxnSpPr>
        <p:spPr bwMode="gray">
          <a:xfrm flipH="1">
            <a:off x="3999572" y="2908436"/>
            <a:ext cx="309238" cy="330261"/>
          </a:xfrm>
          <a:prstGeom prst="line">
            <a:avLst/>
          </a:prstGeom>
          <a:noFill/>
          <a:ln w="19050" cap="flat" cmpd="sng" algn="ctr">
            <a:solidFill>
              <a:sysClr val="windowText" lastClr="000000"/>
            </a:solidFill>
            <a:prstDash val="solid"/>
            <a:miter lim="800000"/>
          </a:ln>
          <a:effectLst/>
        </p:spPr>
      </p:cxnSp>
      <p:cxnSp>
        <p:nvCxnSpPr>
          <p:cNvPr id="4" name="Straight Connector 79"/>
          <p:cNvCxnSpPr/>
          <p:nvPr/>
        </p:nvCxnSpPr>
        <p:spPr bwMode="gray">
          <a:xfrm flipH="1" flipV="1">
            <a:off x="4302923" y="2910659"/>
            <a:ext cx="500489" cy="0"/>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a:off x="3173987" y="2845963"/>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flipV="1">
            <a:off x="3562199" y="2790740"/>
            <a:ext cx="343673" cy="363166"/>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2806760" y="2848186"/>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a:off x="4088359" y="3211352"/>
            <a:ext cx="887838" cy="1"/>
          </a:xfrm>
          <a:prstGeom prst="line">
            <a:avLst/>
          </a:prstGeom>
          <a:noFill/>
          <a:ln w="19050" cap="flat" cmpd="sng" algn="ctr">
            <a:solidFill>
              <a:sysClr val="windowText" lastClr="000000"/>
            </a:solidFill>
            <a:prstDash val="solid"/>
            <a:miter lim="800000"/>
          </a:ln>
          <a:effectLst/>
        </p:spPr>
      </p:cxnSp>
      <p:cxnSp>
        <p:nvCxnSpPr>
          <p:cNvPr id="9" name="Straight Connector 76"/>
          <p:cNvCxnSpPr/>
          <p:nvPr/>
        </p:nvCxnSpPr>
        <p:spPr bwMode="gray">
          <a:xfrm>
            <a:off x="757382" y="2661138"/>
            <a:ext cx="8640000" cy="0"/>
          </a:xfrm>
          <a:prstGeom prst="line">
            <a:avLst/>
          </a:prstGeom>
          <a:noFill/>
          <a:ln w="19050" cap="flat" cmpd="sng" algn="ctr">
            <a:solidFill>
              <a:srgbClr val="8BC9A0"/>
            </a:solidFill>
            <a:prstDash val="sysDot"/>
            <a:miter lim="800000"/>
          </a:ln>
          <a:effectLst/>
        </p:spPr>
      </p:cxnSp>
      <p:cxnSp>
        <p:nvCxnSpPr>
          <p:cNvPr id="10" name="Straight Connector 77"/>
          <p:cNvCxnSpPr/>
          <p:nvPr/>
        </p:nvCxnSpPr>
        <p:spPr bwMode="gray">
          <a:xfrm>
            <a:off x="757382" y="1732157"/>
            <a:ext cx="8640000" cy="0"/>
          </a:xfrm>
          <a:prstGeom prst="line">
            <a:avLst/>
          </a:prstGeom>
          <a:noFill/>
          <a:ln w="19050" cap="flat" cmpd="sng" algn="ctr">
            <a:solidFill>
              <a:srgbClr val="8BC9A0"/>
            </a:solidFill>
            <a:prstDash val="sysDot"/>
            <a:miter lim="800000"/>
          </a:ln>
          <a:effectLst/>
        </p:spPr>
      </p:cxnSp>
      <p:cxnSp>
        <p:nvCxnSpPr>
          <p:cNvPr id="11" name="Straight Connector 78"/>
          <p:cNvCxnSpPr/>
          <p:nvPr/>
        </p:nvCxnSpPr>
        <p:spPr bwMode="gray">
          <a:xfrm>
            <a:off x="757382" y="3823974"/>
            <a:ext cx="8640000" cy="0"/>
          </a:xfrm>
          <a:prstGeom prst="line">
            <a:avLst/>
          </a:prstGeom>
          <a:noFill/>
          <a:ln w="19050" cap="flat" cmpd="sng" algn="ctr">
            <a:solidFill>
              <a:srgbClr val="8BC9A0"/>
            </a:solidFill>
            <a:prstDash val="sysDot"/>
            <a:miter lim="800000"/>
          </a:ln>
          <a:effectLst/>
        </p:spPr>
      </p:cxnSp>
      <p:cxnSp>
        <p:nvCxnSpPr>
          <p:cNvPr id="12" name="Straight Connector 80"/>
          <p:cNvCxnSpPr/>
          <p:nvPr/>
        </p:nvCxnSpPr>
        <p:spPr bwMode="gray">
          <a:xfrm>
            <a:off x="757382" y="4512991"/>
            <a:ext cx="8640000" cy="0"/>
          </a:xfrm>
          <a:prstGeom prst="line">
            <a:avLst/>
          </a:prstGeom>
          <a:noFill/>
          <a:ln w="19050" cap="flat" cmpd="sng" algn="ctr">
            <a:solidFill>
              <a:srgbClr val="8BC9A0"/>
            </a:solidFill>
            <a:prstDash val="sysDot"/>
            <a:miter lim="800000"/>
          </a:ln>
          <a:effectLst/>
        </p:spPr>
      </p:cxnSp>
      <p:cxnSp>
        <p:nvCxnSpPr>
          <p:cNvPr id="13" name="Straight Connector 81"/>
          <p:cNvCxnSpPr/>
          <p:nvPr/>
        </p:nvCxnSpPr>
        <p:spPr bwMode="gray">
          <a:xfrm>
            <a:off x="757382" y="5712946"/>
            <a:ext cx="8640000" cy="0"/>
          </a:xfrm>
          <a:prstGeom prst="line">
            <a:avLst/>
          </a:prstGeom>
          <a:noFill/>
          <a:ln w="19050" cap="flat" cmpd="sng" algn="ctr">
            <a:solidFill>
              <a:srgbClr val="8BC9A0"/>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812937" y="5365438"/>
            <a:ext cx="335297" cy="274335"/>
          </a:xfrm>
          <a:prstGeom prst="rect">
            <a:avLst/>
          </a:prstGeom>
        </p:spPr>
      </p:pic>
      <p:cxnSp>
        <p:nvCxnSpPr>
          <p:cNvPr id="16" name="Straight Connector 74"/>
          <p:cNvCxnSpPr>
            <a:stCxn id="15" idx="0"/>
            <a:endCxn id="46" idx="2"/>
          </p:cNvCxnSpPr>
          <p:nvPr/>
        </p:nvCxnSpPr>
        <p:spPr bwMode="gray">
          <a:xfrm flipV="1">
            <a:off x="4980586" y="5133341"/>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798371" y="5365438"/>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2045770" y="3073451"/>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984889" y="3074185"/>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806611" y="3074185"/>
            <a:ext cx="335297" cy="274335"/>
          </a:xfrm>
          <a:prstGeom prst="rect">
            <a:avLst/>
          </a:prstGeom>
        </p:spPr>
      </p:pic>
      <p:cxnSp>
        <p:nvCxnSpPr>
          <p:cNvPr id="21" name="Straight Connector 13"/>
          <p:cNvCxnSpPr>
            <a:stCxn id="19" idx="3"/>
            <a:endCxn id="20" idx="1"/>
          </p:cNvCxnSpPr>
          <p:nvPr/>
        </p:nvCxnSpPr>
        <p:spPr bwMode="gray">
          <a:xfrm>
            <a:off x="3320186" y="3211353"/>
            <a:ext cx="486425" cy="0"/>
          </a:xfrm>
          <a:prstGeom prst="line">
            <a:avLst/>
          </a:prstGeom>
          <a:noFill/>
          <a:ln w="19050" cap="flat" cmpd="sng" algn="ctr">
            <a:solidFill>
              <a:srgbClr val="EC7061"/>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979609" y="3976946"/>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799358" y="3976946"/>
            <a:ext cx="335297" cy="274335"/>
          </a:xfrm>
          <a:prstGeom prst="rect">
            <a:avLst/>
          </a:prstGeom>
        </p:spPr>
      </p:pic>
      <p:cxnSp>
        <p:nvCxnSpPr>
          <p:cNvPr id="24" name="Straight Connector 16"/>
          <p:cNvCxnSpPr>
            <a:stCxn id="22" idx="3"/>
            <a:endCxn id="23" idx="1"/>
          </p:cNvCxnSpPr>
          <p:nvPr/>
        </p:nvCxnSpPr>
        <p:spPr bwMode="gray">
          <a:xfrm>
            <a:off x="2314906" y="4114114"/>
            <a:ext cx="484452" cy="0"/>
          </a:xfrm>
          <a:prstGeom prst="line">
            <a:avLst/>
          </a:prstGeom>
          <a:noFill/>
          <a:ln w="19050" cap="flat" cmpd="sng" algn="ctr">
            <a:solidFill>
              <a:srgbClr val="EC7061"/>
            </a:solidFill>
            <a:prstDash val="solid"/>
            <a:miter lim="800000"/>
          </a:ln>
          <a:effectLst/>
        </p:spPr>
      </p:cxnSp>
      <p:pic>
        <p:nvPicPr>
          <p:cNvPr id="27" name="图片 87" descr="汇聚交换机.png"/>
          <p:cNvPicPr>
            <a:picLocks noChangeAspect="1"/>
          </p:cNvPicPr>
          <p:nvPr/>
        </p:nvPicPr>
        <p:blipFill>
          <a:blip r:embed="rId6" cstate="print"/>
          <a:stretch>
            <a:fillRect/>
          </a:stretch>
        </p:blipFill>
        <p:spPr bwMode="gray">
          <a:xfrm>
            <a:off x="3993128" y="3976946"/>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813864" y="3976946"/>
            <a:ext cx="335297" cy="274335"/>
          </a:xfrm>
          <a:prstGeom prst="rect">
            <a:avLst/>
          </a:prstGeom>
        </p:spPr>
      </p:pic>
      <p:cxnSp>
        <p:nvCxnSpPr>
          <p:cNvPr id="29" name="Straight Connector 29"/>
          <p:cNvCxnSpPr>
            <a:stCxn id="27" idx="3"/>
            <a:endCxn id="28" idx="1"/>
          </p:cNvCxnSpPr>
          <p:nvPr/>
        </p:nvCxnSpPr>
        <p:spPr bwMode="gray">
          <a:xfrm>
            <a:off x="4328425" y="4114114"/>
            <a:ext cx="485439" cy="0"/>
          </a:xfrm>
          <a:prstGeom prst="line">
            <a:avLst/>
          </a:prstGeom>
          <a:noFill/>
          <a:ln w="19050" cap="flat" cmpd="sng" algn="ctr">
            <a:solidFill>
              <a:srgbClr val="EC7061"/>
            </a:solidFill>
            <a:prstDash val="solid"/>
            <a:miter lim="800000"/>
          </a:ln>
          <a:effectLst/>
        </p:spPr>
      </p:cxnSp>
      <p:cxnSp>
        <p:nvCxnSpPr>
          <p:cNvPr id="30" name="Straight Connector 30"/>
          <p:cNvCxnSpPr>
            <a:stCxn id="22" idx="0"/>
            <a:endCxn id="19" idx="2"/>
          </p:cNvCxnSpPr>
          <p:nvPr/>
        </p:nvCxnSpPr>
        <p:spPr bwMode="gray">
          <a:xfrm flipV="1">
            <a:off x="2147258" y="3348520"/>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967007" y="3348520"/>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3152538" y="3348520"/>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974260" y="3348520"/>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760566" y="3627259"/>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978712" y="4857539"/>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798461" y="4857539"/>
            <a:ext cx="337091" cy="275802"/>
          </a:xfrm>
          <a:prstGeom prst="rect">
            <a:avLst/>
          </a:prstGeom>
        </p:spPr>
      </p:pic>
      <p:cxnSp>
        <p:nvCxnSpPr>
          <p:cNvPr id="37" name="Straight Connector 34"/>
          <p:cNvCxnSpPr>
            <a:stCxn id="35" idx="0"/>
            <a:endCxn id="22" idx="2"/>
          </p:cNvCxnSpPr>
          <p:nvPr/>
        </p:nvCxnSpPr>
        <p:spPr bwMode="gray">
          <a:xfrm flipV="1">
            <a:off x="2147258" y="4251281"/>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2147258" y="4251281"/>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2147258" y="4251281"/>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967007" y="4251281"/>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426149" y="4963642"/>
            <a:ext cx="261965" cy="61979"/>
            <a:chOff x="559282" y="6488261"/>
            <a:chExt cx="261965" cy="61979"/>
          </a:xfrm>
          <a:solidFill>
            <a:sysClr val="window" lastClr="FFFFFF">
              <a:lumMod val="50000"/>
            </a:sysClr>
          </a:solidFill>
        </p:grpSpPr>
        <p:sp>
          <p:nvSpPr>
            <p:cNvPr id="42"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5" name="图片 106" descr="堆叠交换机蓝.png"/>
          <p:cNvPicPr>
            <a:picLocks noChangeAspect="1"/>
          </p:cNvPicPr>
          <p:nvPr/>
        </p:nvPicPr>
        <p:blipFill>
          <a:blip r:embed="rId7" cstate="print"/>
          <a:stretch>
            <a:fillRect/>
          </a:stretch>
        </p:blipFill>
        <p:spPr bwMode="gray">
          <a:xfrm>
            <a:off x="3992231" y="4857539"/>
            <a:ext cx="337091" cy="275802"/>
          </a:xfrm>
          <a:prstGeom prst="rect">
            <a:avLst/>
          </a:prstGeom>
        </p:spPr>
      </p:pic>
      <p:pic>
        <p:nvPicPr>
          <p:cNvPr id="46" name="图片 106" descr="堆叠交换机蓝.png"/>
          <p:cNvPicPr>
            <a:picLocks noChangeAspect="1"/>
          </p:cNvPicPr>
          <p:nvPr/>
        </p:nvPicPr>
        <p:blipFill>
          <a:blip r:embed="rId7" cstate="print"/>
          <a:stretch>
            <a:fillRect/>
          </a:stretch>
        </p:blipFill>
        <p:spPr bwMode="gray">
          <a:xfrm>
            <a:off x="4812967" y="4857539"/>
            <a:ext cx="337091" cy="275802"/>
          </a:xfrm>
          <a:prstGeom prst="rect">
            <a:avLst/>
          </a:prstGeom>
        </p:spPr>
      </p:pic>
      <p:grpSp>
        <p:nvGrpSpPr>
          <p:cNvPr id="47" name="Group 54"/>
          <p:cNvGrpSpPr/>
          <p:nvPr/>
        </p:nvGrpSpPr>
        <p:grpSpPr bwMode="gray">
          <a:xfrm>
            <a:off x="4440655" y="4963642"/>
            <a:ext cx="261965" cy="61979"/>
            <a:chOff x="559282" y="6488261"/>
            <a:chExt cx="261965" cy="61979"/>
          </a:xfrm>
          <a:solidFill>
            <a:sysClr val="window" lastClr="FFFFFF">
              <a:lumMod val="50000"/>
            </a:sysClr>
          </a:solidFill>
        </p:grpSpPr>
        <p:sp>
          <p:nvSpPr>
            <p:cNvPr id="48"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1" name="Straight Connector 58"/>
          <p:cNvCxnSpPr>
            <a:stCxn id="45" idx="0"/>
            <a:endCxn id="27" idx="2"/>
          </p:cNvCxnSpPr>
          <p:nvPr/>
        </p:nvCxnSpPr>
        <p:spPr bwMode="gray">
          <a:xfrm flipV="1">
            <a:off x="4160777" y="4251281"/>
            <a:ext cx="0" cy="606258"/>
          </a:xfrm>
          <a:prstGeom prst="line">
            <a:avLst/>
          </a:prstGeom>
          <a:noFill/>
          <a:ln w="19050" cap="flat" cmpd="sng" algn="ctr">
            <a:solidFill>
              <a:sysClr val="windowText" lastClr="000000"/>
            </a:solidFill>
            <a:prstDash val="solid"/>
            <a:miter lim="800000"/>
          </a:ln>
          <a:effectLst/>
        </p:spPr>
      </p:cxnSp>
      <p:cxnSp>
        <p:nvCxnSpPr>
          <p:cNvPr id="52" name="Straight Connector 61"/>
          <p:cNvCxnSpPr>
            <a:stCxn id="46" idx="0"/>
            <a:endCxn id="28" idx="2"/>
          </p:cNvCxnSpPr>
          <p:nvPr/>
        </p:nvCxnSpPr>
        <p:spPr bwMode="gray">
          <a:xfrm flipV="1">
            <a:off x="4981513" y="4251281"/>
            <a:ext cx="0" cy="606258"/>
          </a:xfrm>
          <a:prstGeom prst="line">
            <a:avLst/>
          </a:prstGeom>
          <a:noFill/>
          <a:ln w="19050" cap="flat" cmpd="sng" algn="ctr">
            <a:solidFill>
              <a:sysClr val="windowText" lastClr="000000"/>
            </a:solidFill>
            <a:prstDash val="solid"/>
            <a:miter lim="800000"/>
          </a:ln>
          <a:effectLst/>
        </p:spPr>
      </p:cxnSp>
      <p:cxnSp>
        <p:nvCxnSpPr>
          <p:cNvPr id="53" name="Straight Connector 64"/>
          <p:cNvCxnSpPr>
            <a:stCxn id="45" idx="0"/>
            <a:endCxn id="28" idx="2"/>
          </p:cNvCxnSpPr>
          <p:nvPr/>
        </p:nvCxnSpPr>
        <p:spPr bwMode="gray">
          <a:xfrm flipV="1">
            <a:off x="4160777" y="4251281"/>
            <a:ext cx="820736" cy="606258"/>
          </a:xfrm>
          <a:prstGeom prst="line">
            <a:avLst/>
          </a:prstGeom>
          <a:noFill/>
          <a:ln w="19050" cap="flat" cmpd="sng" algn="ctr">
            <a:solidFill>
              <a:sysClr val="windowText" lastClr="000000"/>
            </a:solidFill>
            <a:prstDash val="solid"/>
            <a:miter lim="800000"/>
          </a:ln>
          <a:effectLst/>
        </p:spPr>
      </p:cxnSp>
      <p:cxnSp>
        <p:nvCxnSpPr>
          <p:cNvPr id="54" name="Straight Connector 67"/>
          <p:cNvCxnSpPr>
            <a:stCxn id="46" idx="0"/>
            <a:endCxn id="27" idx="2"/>
          </p:cNvCxnSpPr>
          <p:nvPr/>
        </p:nvCxnSpPr>
        <p:spPr bwMode="gray">
          <a:xfrm flipH="1" flipV="1">
            <a:off x="4160777" y="4251281"/>
            <a:ext cx="820736" cy="606258"/>
          </a:xfrm>
          <a:prstGeom prst="line">
            <a:avLst/>
          </a:prstGeom>
          <a:noFill/>
          <a:ln w="19050" cap="flat" cmpd="sng" algn="ctr">
            <a:solidFill>
              <a:sysClr val="windowText" lastClr="000000"/>
            </a:solidFill>
            <a:prstDash val="solid"/>
            <a:miter lim="800000"/>
          </a:ln>
          <a:effectLst/>
        </p:spPr>
      </p:cxnSp>
      <p:cxnSp>
        <p:nvCxnSpPr>
          <p:cNvPr id="55" name="Straight Connector 70"/>
          <p:cNvCxnSpPr>
            <a:stCxn id="17" idx="0"/>
            <a:endCxn id="36" idx="2"/>
          </p:cNvCxnSpPr>
          <p:nvPr/>
        </p:nvCxnSpPr>
        <p:spPr bwMode="gray">
          <a:xfrm flipV="1">
            <a:off x="2966020" y="5133341"/>
            <a:ext cx="987" cy="232097"/>
          </a:xfrm>
          <a:prstGeom prst="line">
            <a:avLst/>
          </a:prstGeom>
          <a:noFill/>
          <a:ln w="19050" cap="flat" cmpd="sng" algn="ctr">
            <a:solidFill>
              <a:sysClr val="windowText" lastClr="000000"/>
            </a:solidFill>
            <a:prstDash val="solid"/>
            <a:miter lim="800000"/>
          </a:ln>
          <a:effectLst/>
        </p:spPr>
      </p:cxnSp>
      <p:cxnSp>
        <p:nvCxnSpPr>
          <p:cNvPr id="56" name="Straight Connector 79"/>
          <p:cNvCxnSpPr>
            <a:stCxn id="19" idx="1"/>
            <a:endCxn id="18" idx="3"/>
          </p:cNvCxnSpPr>
          <p:nvPr/>
        </p:nvCxnSpPr>
        <p:spPr bwMode="gray">
          <a:xfrm flipH="1" flipV="1">
            <a:off x="2382861" y="3211352"/>
            <a:ext cx="602028" cy="1"/>
          </a:xfrm>
          <a:prstGeom prst="line">
            <a:avLst/>
          </a:prstGeom>
          <a:noFill/>
          <a:ln w="19050" cap="flat" cmpd="sng" algn="ctr">
            <a:solidFill>
              <a:sysClr val="windowText" lastClr="000000"/>
            </a:solidFill>
            <a:prstDash val="solid"/>
            <a:miter lim="800000"/>
          </a:ln>
          <a:effectLst/>
        </p:spPr>
      </p:cxnSp>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798948"/>
            <a:ext cx="337091" cy="27580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798948"/>
            <a:ext cx="337091" cy="275801"/>
          </a:xfrm>
          <a:prstGeom prst="rect">
            <a:avLst/>
          </a:prstGeom>
          <a:noFill/>
        </p:spPr>
      </p:pic>
      <p:cxnSp>
        <p:nvCxnSpPr>
          <p:cNvPr id="59" name="Straight Connector 98"/>
          <p:cNvCxnSpPr>
            <a:stCxn id="58" idx="2"/>
            <a:endCxn id="20" idx="0"/>
          </p:cNvCxnSpPr>
          <p:nvPr/>
        </p:nvCxnSpPr>
        <p:spPr bwMode="gray">
          <a:xfrm>
            <a:off x="3974260" y="2074749"/>
            <a:ext cx="0" cy="999436"/>
          </a:xfrm>
          <a:prstGeom prst="line">
            <a:avLst/>
          </a:prstGeom>
          <a:noFill/>
          <a:ln w="19050" cap="flat" cmpd="sng" algn="ctr">
            <a:solidFill>
              <a:sysClr val="windowText" lastClr="000000"/>
            </a:solidFill>
            <a:prstDash val="solid"/>
            <a:miter lim="800000"/>
          </a:ln>
          <a:effectLst/>
        </p:spPr>
      </p:cxnSp>
      <p:cxnSp>
        <p:nvCxnSpPr>
          <p:cNvPr id="60" name="Straight Connector 101"/>
          <p:cNvCxnSpPr>
            <a:stCxn id="57" idx="2"/>
            <a:endCxn id="19" idx="0"/>
          </p:cNvCxnSpPr>
          <p:nvPr/>
        </p:nvCxnSpPr>
        <p:spPr bwMode="gray">
          <a:xfrm>
            <a:off x="3150434" y="2074749"/>
            <a:ext cx="2104" cy="999436"/>
          </a:xfrm>
          <a:prstGeom prst="line">
            <a:avLst/>
          </a:prstGeom>
          <a:noFill/>
          <a:ln w="19050" cap="flat" cmpd="sng" algn="ctr">
            <a:solidFill>
              <a:sysClr val="windowText" lastClr="000000"/>
            </a:solidFill>
            <a:prstDash val="solid"/>
            <a:miter lim="800000"/>
          </a:ln>
          <a:effectLst/>
        </p:spPr>
      </p:cxnSp>
      <p:cxnSp>
        <p:nvCxnSpPr>
          <p:cNvPr id="61" name="Straight Connector 104"/>
          <p:cNvCxnSpPr>
            <a:stCxn id="57" idx="3"/>
            <a:endCxn id="58" idx="1"/>
          </p:cNvCxnSpPr>
          <p:nvPr/>
        </p:nvCxnSpPr>
        <p:spPr bwMode="gray">
          <a:xfrm>
            <a:off x="3318979" y="1936849"/>
            <a:ext cx="486735" cy="0"/>
          </a:xfrm>
          <a:prstGeom prst="line">
            <a:avLst/>
          </a:prstGeom>
          <a:noFill/>
          <a:ln w="19050" cap="flat" cmpd="sng" algn="ctr">
            <a:solidFill>
              <a:sysClr val="windowText" lastClr="000000"/>
            </a:solidFill>
            <a:prstDash val="solid"/>
            <a:miter lim="800000"/>
          </a:ln>
          <a:effectLst/>
        </p:spPr>
      </p:cxnSp>
      <p:sp>
        <p:nvSpPr>
          <p:cNvPr id="62" name="Oval 59"/>
          <p:cNvSpPr/>
          <p:nvPr/>
        </p:nvSpPr>
        <p:spPr bwMode="gray">
          <a:xfrm rot="1782887">
            <a:off x="2070074" y="465299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2"/>
          <p:cNvSpPr/>
          <p:nvPr/>
        </p:nvSpPr>
        <p:spPr bwMode="gray">
          <a:xfrm rot="19401600">
            <a:off x="2727975" y="4665749"/>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3"/>
          <p:cNvSpPr/>
          <p:nvPr/>
        </p:nvSpPr>
        <p:spPr bwMode="gray">
          <a:xfrm rot="1782887">
            <a:off x="4071488" y="468487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p:nvPr/>
        </p:nvSpPr>
        <p:spPr bwMode="gray">
          <a:xfrm rot="19401600">
            <a:off x="4766312" y="4660065"/>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14" descr="日志告警服务器-蓝.png"/>
          <p:cNvPicPr>
            <a:picLocks noChangeAspect="1"/>
          </p:cNvPicPr>
          <p:nvPr/>
        </p:nvPicPr>
        <p:blipFill>
          <a:blip r:embed="rId9" cstate="print"/>
          <a:stretch>
            <a:fillRect/>
          </a:stretch>
        </p:blipFill>
        <p:spPr bwMode="gray">
          <a:xfrm>
            <a:off x="1883301" y="5836318"/>
            <a:ext cx="304595" cy="190195"/>
          </a:xfrm>
          <a:prstGeom prst="rect">
            <a:avLst/>
          </a:prstGeom>
        </p:spPr>
      </p:pic>
      <p:pic>
        <p:nvPicPr>
          <p:cNvPr id="67" name="图片 42" descr="IP电话.png"/>
          <p:cNvPicPr>
            <a:picLocks noChangeAspect="1"/>
          </p:cNvPicPr>
          <p:nvPr/>
        </p:nvPicPr>
        <p:blipFill>
          <a:blip r:embed="rId10" cstate="print"/>
          <a:stretch>
            <a:fillRect/>
          </a:stretch>
        </p:blipFill>
        <p:spPr bwMode="gray">
          <a:xfrm>
            <a:off x="2738945" y="5773825"/>
            <a:ext cx="335265" cy="315180"/>
          </a:xfrm>
          <a:prstGeom prst="rect">
            <a:avLst/>
          </a:prstGeom>
        </p:spPr>
      </p:pic>
      <p:pic>
        <p:nvPicPr>
          <p:cNvPr id="68" name="图片 11" descr="开放网络-蓝.png"/>
          <p:cNvPicPr>
            <a:picLocks noChangeAspect="1"/>
          </p:cNvPicPr>
          <p:nvPr/>
        </p:nvPicPr>
        <p:blipFill>
          <a:blip r:embed="rId11" cstate="print"/>
          <a:stretch>
            <a:fillRect/>
          </a:stretch>
        </p:blipFill>
        <p:spPr bwMode="gray">
          <a:xfrm>
            <a:off x="3927511" y="5814179"/>
            <a:ext cx="304595" cy="234472"/>
          </a:xfrm>
          <a:prstGeom prst="rect">
            <a:avLst/>
          </a:prstGeom>
        </p:spPr>
      </p:pic>
      <p:pic>
        <p:nvPicPr>
          <p:cNvPr id="69" name="图片 158" descr="SAN网络-蓝.png"/>
          <p:cNvPicPr>
            <a:picLocks noChangeAspect="1"/>
          </p:cNvPicPr>
          <p:nvPr/>
        </p:nvPicPr>
        <p:blipFill>
          <a:blip r:embed="rId12" cstate="print"/>
          <a:stretch>
            <a:fillRect/>
          </a:stretch>
        </p:blipFill>
        <p:spPr bwMode="gray">
          <a:xfrm>
            <a:off x="2380360" y="5795337"/>
            <a:ext cx="166121" cy="272157"/>
          </a:xfrm>
          <a:prstGeom prst="rect">
            <a:avLst/>
          </a:prstGeom>
        </p:spPr>
      </p:pic>
      <p:pic>
        <p:nvPicPr>
          <p:cNvPr id="70" name="图片 47" descr="打印机.png"/>
          <p:cNvPicPr>
            <a:picLocks noChangeAspect="1"/>
          </p:cNvPicPr>
          <p:nvPr/>
        </p:nvPicPr>
        <p:blipFill>
          <a:blip r:embed="rId13" cstate="print"/>
          <a:stretch>
            <a:fillRect/>
          </a:stretch>
        </p:blipFill>
        <p:spPr bwMode="gray">
          <a:xfrm>
            <a:off x="4803412" y="5798413"/>
            <a:ext cx="334175" cy="266004"/>
          </a:xfrm>
          <a:prstGeom prst="rect">
            <a:avLst/>
          </a:prstGeom>
        </p:spPr>
      </p:pic>
      <p:pic>
        <p:nvPicPr>
          <p:cNvPr id="71" name="图片 157" descr="故障链路.png"/>
          <p:cNvPicPr>
            <a:picLocks noChangeAspect="1"/>
          </p:cNvPicPr>
          <p:nvPr/>
        </p:nvPicPr>
        <p:blipFill>
          <a:blip r:embed="rId14" cstate="print"/>
          <a:stretch>
            <a:fillRect/>
          </a:stretch>
        </p:blipFill>
        <p:spPr bwMode="gray">
          <a:xfrm>
            <a:off x="4350111" y="5806403"/>
            <a:ext cx="335297" cy="250025"/>
          </a:xfrm>
          <a:prstGeom prst="rect">
            <a:avLst/>
          </a:prstGeom>
        </p:spPr>
      </p:pic>
      <p:sp>
        <p:nvSpPr>
          <p:cNvPr id="72" name="TextBox 85"/>
          <p:cNvSpPr txBox="1"/>
          <p:nvPr/>
        </p:nvSpPr>
        <p:spPr bwMode="gray">
          <a:xfrm>
            <a:off x="669653" y="2320193"/>
            <a:ext cx="98616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area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6"/>
          <p:cNvSpPr txBox="1"/>
          <p:nvPr/>
        </p:nvSpPr>
        <p:spPr bwMode="gray">
          <a:xfrm>
            <a:off x="669653" y="3520147"/>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8"/>
          <p:cNvSpPr txBox="1"/>
          <p:nvPr/>
        </p:nvSpPr>
        <p:spPr bwMode="gray">
          <a:xfrm>
            <a:off x="669653" y="4159803"/>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9"/>
          <p:cNvSpPr txBox="1"/>
          <p:nvPr/>
        </p:nvSpPr>
        <p:spPr bwMode="gray">
          <a:xfrm>
            <a:off x="669653" y="5377850"/>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91"/>
          <p:cNvSpPr txBox="1"/>
          <p:nvPr/>
        </p:nvSpPr>
        <p:spPr bwMode="gray">
          <a:xfrm>
            <a:off x="669653" y="5878412"/>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92"/>
          <p:cNvSpPr/>
          <p:nvPr/>
        </p:nvSpPr>
        <p:spPr bwMode="gray">
          <a:xfrm rot="18651691">
            <a:off x="3804874" y="3644747"/>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22300"/>
            <a:ext cx="337091" cy="275801"/>
          </a:xfrm>
          <a:prstGeom prst="rect">
            <a:avLst/>
          </a:prstGeom>
        </p:spPr>
      </p:pic>
      <p:pic>
        <p:nvPicPr>
          <p:cNvPr id="9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22300"/>
            <a:ext cx="337091" cy="275801"/>
          </a:xfrm>
          <a:prstGeom prst="rect">
            <a:avLst/>
          </a:prstGeom>
        </p:spPr>
      </p:pic>
      <p:cxnSp>
        <p:nvCxnSpPr>
          <p:cNvPr id="98" name="Straight Connector 127"/>
          <p:cNvCxnSpPr>
            <a:stCxn id="96" idx="3"/>
            <a:endCxn id="97" idx="1"/>
          </p:cNvCxnSpPr>
          <p:nvPr/>
        </p:nvCxnSpPr>
        <p:spPr bwMode="gray">
          <a:xfrm>
            <a:off x="3308510" y="2360201"/>
            <a:ext cx="497204" cy="0"/>
          </a:xfrm>
          <a:prstGeom prst="line">
            <a:avLst/>
          </a:prstGeom>
          <a:noFill/>
          <a:ln w="19050" cap="flat" cmpd="sng" algn="ctr">
            <a:solidFill>
              <a:sysClr val="windowText" lastClr="000000"/>
            </a:solidFill>
            <a:prstDash val="sysDash"/>
            <a:miter lim="800000"/>
          </a:ln>
          <a:effectLst/>
        </p:spPr>
      </p:cxnSp>
      <p:pic>
        <p:nvPicPr>
          <p:cNvPr id="100" name="图片 102" descr="AC-蓝.png"/>
          <p:cNvPicPr>
            <a:picLocks noChangeAspect="1"/>
          </p:cNvPicPr>
          <p:nvPr/>
        </p:nvPicPr>
        <p:blipFill>
          <a:blip r:embed="rId4" cstate="print"/>
          <a:stretch>
            <a:fillRect/>
          </a:stretch>
        </p:blipFill>
        <p:spPr bwMode="gray">
          <a:xfrm>
            <a:off x="4774299" y="3073451"/>
            <a:ext cx="337091" cy="275802"/>
          </a:xfrm>
          <a:prstGeom prst="rect">
            <a:avLst/>
          </a:prstGeom>
        </p:spPr>
      </p:pic>
      <p:sp>
        <p:nvSpPr>
          <p:cNvPr id="102" name="圆角矩形 101"/>
          <p:cNvSpPr/>
          <p:nvPr/>
        </p:nvSpPr>
        <p:spPr bwMode="gray">
          <a:xfrm>
            <a:off x="5016251" y="2719616"/>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20"/>
          <p:cNvSpPr txBox="1"/>
          <p:nvPr/>
        </p:nvSpPr>
        <p:spPr bwMode="gray">
          <a:xfrm>
            <a:off x="4799546" y="2649392"/>
            <a:ext cx="854721" cy="261610"/>
          </a:xfrm>
          <a:prstGeom prst="rect">
            <a:avLst/>
          </a:prstGeom>
          <a:noFill/>
        </p:spPr>
        <p:txBody>
          <a:bodyPr wrap="none" rtlCol="0">
            <a:spAutoFit/>
          </a:bodyPr>
          <a:lstStyle/>
          <a:p>
            <a:pPr fontAlgn="ctr">
              <a:spcBef>
                <a:spcPts val="0"/>
              </a:spcBef>
              <a:spcAft>
                <a:spcPts val="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O&amp;M area</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79"/>
          <p:cNvCxnSpPr/>
          <p:nvPr/>
        </p:nvCxnSpPr>
        <p:spPr bwMode="gray">
          <a:xfrm flipH="1">
            <a:off x="2382862" y="2788815"/>
            <a:ext cx="1190149" cy="0"/>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bwMode="gray">
          <a:xfrm flipH="1">
            <a:off x="2382862" y="2848186"/>
            <a:ext cx="430513" cy="0"/>
          </a:xfrm>
          <a:prstGeom prst="line">
            <a:avLst/>
          </a:prstGeom>
          <a:noFill/>
          <a:ln w="19050" cap="flat" cmpd="sng" algn="ctr">
            <a:solidFill>
              <a:sysClr val="windowText" lastClr="000000"/>
            </a:solidFill>
            <a:prstDash val="solid"/>
            <a:miter lim="800000"/>
          </a:ln>
          <a:effectLst/>
        </p:spPr>
      </p:cxnSp>
      <p:cxnSp>
        <p:nvCxnSpPr>
          <p:cNvPr id="108" name="Straight Connector 79"/>
          <p:cNvCxnSpPr/>
          <p:nvPr/>
        </p:nvCxnSpPr>
        <p:spPr bwMode="gray">
          <a:xfrm flipH="1">
            <a:off x="3477337" y="2848186"/>
            <a:ext cx="1185521" cy="0"/>
          </a:xfrm>
          <a:prstGeom prst="line">
            <a:avLst/>
          </a:prstGeom>
          <a:noFill/>
          <a:ln w="19050" cap="flat" cmpd="sng" algn="ctr">
            <a:solidFill>
              <a:sysClr val="windowText" lastClr="000000"/>
            </a:solidFill>
            <a:prstDash val="solid"/>
            <a:miter lim="800000"/>
          </a:ln>
          <a:effectLst/>
        </p:spPr>
      </p:cxnSp>
      <p:pic>
        <p:nvPicPr>
          <p:cNvPr id="110" name="图片 10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14547"/>
            <a:ext cx="560782" cy="282499"/>
          </a:xfrm>
          <a:prstGeom prst="rect">
            <a:avLst/>
          </a:prstGeom>
        </p:spPr>
      </p:pic>
      <p:pic>
        <p:nvPicPr>
          <p:cNvPr id="111" name="图片 1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14547"/>
            <a:ext cx="552349" cy="282499"/>
          </a:xfrm>
          <a:prstGeom prst="rect">
            <a:avLst/>
          </a:prstGeom>
        </p:spPr>
      </p:pic>
      <p:pic>
        <p:nvPicPr>
          <p:cNvPr id="112" name="图片 111" descr="数据中心-蓝.png"/>
          <p:cNvPicPr>
            <a:picLocks noChangeAspect="1"/>
          </p:cNvPicPr>
          <p:nvPr/>
        </p:nvPicPr>
        <p:blipFill>
          <a:blip r:embed="rId18" cstate="print"/>
          <a:stretch>
            <a:fillRect/>
          </a:stretch>
        </p:blipFill>
        <p:spPr bwMode="gray">
          <a:xfrm>
            <a:off x="2046458" y="2666651"/>
            <a:ext cx="338400" cy="276873"/>
          </a:xfrm>
          <a:prstGeom prst="rect">
            <a:avLst/>
          </a:prstGeom>
        </p:spPr>
      </p:pic>
      <p:sp>
        <p:nvSpPr>
          <p:cNvPr id="113" name="TextBox 46"/>
          <p:cNvSpPr txBox="1"/>
          <p:nvPr/>
        </p:nvSpPr>
        <p:spPr bwMode="gray">
          <a:xfrm>
            <a:off x="1109983" y="2649392"/>
            <a:ext cx="936475"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descr="通用网管-蓝.png"/>
          <p:cNvPicPr>
            <a:picLocks noChangeAspect="1"/>
          </p:cNvPicPr>
          <p:nvPr/>
        </p:nvPicPr>
        <p:blipFill>
          <a:blip r:embed="rId19" cstate="print"/>
          <a:stretch>
            <a:fillRect/>
          </a:stretch>
        </p:blipFill>
        <p:spPr bwMode="gray">
          <a:xfrm>
            <a:off x="4486558" y="2663706"/>
            <a:ext cx="342000" cy="279818"/>
          </a:xfrm>
          <a:prstGeom prst="rect">
            <a:avLst/>
          </a:prstGeom>
        </p:spPr>
      </p:pic>
      <p:sp>
        <p:nvSpPr>
          <p:cNvPr id="95" name="矩形 94"/>
          <p:cNvSpPr/>
          <p:nvPr/>
        </p:nvSpPr>
        <p:spPr bwMode="gray">
          <a:xfrm>
            <a:off x="6331759" y="4769014"/>
            <a:ext cx="3282411" cy="605294"/>
          </a:xfrm>
          <a:prstGeom prst="rect">
            <a:avLst/>
          </a:prstGeom>
        </p:spPr>
        <p:txBody>
          <a:bodyPr wrap="square">
            <a:spAutoFit/>
          </a:bodyPr>
          <a:lstStyle/>
          <a:p>
            <a:pPr fontAlgn="ctr">
              <a:lnSpc>
                <a:spcPts val="1999"/>
              </a:lnSpc>
              <a:spcAft>
                <a:spcPts val="8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DHCP,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/CSS, link aggregation, LLDP, VRRP, MSTP, VLAN, 802.11, etc.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6331759" y="2950252"/>
            <a:ext cx="3690000" cy="605294"/>
          </a:xfrm>
          <a:prstGeom prst="rect">
            <a:avLst/>
          </a:prstGeom>
        </p:spPr>
        <p:txBody>
          <a:bodyPr wrap="square">
            <a:spAutoFit/>
          </a:bodyPr>
          <a:lstStyle/>
          <a:p>
            <a:pPr fontAlgn="ctr">
              <a:lnSpc>
                <a:spcPts val="1999"/>
              </a:lnSpc>
              <a:spcAft>
                <a:spcPts val="8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Cluster, 802.11, OSPF, IS-IS, LLDP, NETCONF/YANG, SNMP, VPN, etc.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6331759" y="2221632"/>
            <a:ext cx="3690000" cy="348813"/>
          </a:xfrm>
          <a:prstGeom prst="rect">
            <a:avLst/>
          </a:prstGeom>
        </p:spPr>
        <p:txBody>
          <a:bodyPr wrap="square">
            <a:spAutoFit/>
          </a:bodyPr>
          <a:lstStyle/>
          <a:p>
            <a:pPr fontAlgn="ctr">
              <a:lnSpc>
                <a:spcPts val="1999"/>
              </a:lnSpc>
              <a:spcAft>
                <a:spcPts val="80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NAT, BGP, static routing, firewall, VPN, etc.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a:off x="6331759" y="3855611"/>
            <a:ext cx="2924951" cy="605294"/>
          </a:xfrm>
          <a:prstGeom prst="rect">
            <a:avLst/>
          </a:prstGeom>
        </p:spPr>
        <p:txBody>
          <a:bodyPr wrap="square">
            <a:spAutoFit/>
          </a:bodyPr>
          <a:lstStyle/>
          <a:p>
            <a:pPr fontAlgn="ctr">
              <a:lnSpc>
                <a:spcPts val="1999"/>
              </a:lnSpc>
              <a:spcAft>
                <a:spcPts val="800"/>
              </a:spcAft>
            </a:pP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/CSS, link aggregation, LLDP, OSPF, IS-IS, etc.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438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Ethernet Switching Basics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359325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1487462" y="4197286"/>
            <a:ext cx="8902788" cy="2145826"/>
          </a:xfrm>
        </p:spPr>
        <p:txBody>
          <a:bodyPr/>
          <a:lstStyle/>
          <a:p>
            <a:r>
              <a:rPr lang="en-US" altLang="zh-CN" sz="1600" dirty="0" smtClean="0">
                <a:sym typeface="Huawei Sans" panose="020C0503030203020204" pitchFamily="34" charset="0"/>
              </a:rPr>
              <a:t>Dividing network communication into small components facilitates development, design, and troubleshooting of each component.</a:t>
            </a:r>
          </a:p>
          <a:p>
            <a:r>
              <a:rPr lang="en-US" altLang="zh-CN" sz="1600" dirty="0" smtClean="0">
                <a:sym typeface="Huawei Sans" panose="020C0503030203020204" pitchFamily="34" charset="0"/>
              </a:rPr>
              <a:t>Network components are standardized so that they can be developed by multiple vendors.</a:t>
            </a:r>
          </a:p>
          <a:p>
            <a:r>
              <a:rPr lang="en-US" altLang="zh-CN" sz="1600" dirty="0" smtClean="0">
                <a:sym typeface="Huawei Sans" panose="020C0503030203020204" pitchFamily="34" charset="0"/>
              </a:rPr>
              <a:t>The functions of each layer can be defined to impel industry standardization.</a:t>
            </a:r>
          </a:p>
          <a:p>
            <a:r>
              <a:rPr lang="en-US" altLang="zh-CN" sz="1600" dirty="0" smtClean="0">
                <a:sym typeface="Huawei Sans" panose="020C0503030203020204" pitchFamily="34" charset="0"/>
              </a:rPr>
              <a:t>Communication between network hardware and software of different types is allowed.</a:t>
            </a:r>
          </a:p>
          <a:p>
            <a:endParaRPr lang="zh-CN" altLang="en-US" sz="1600" dirty="0"/>
          </a:p>
        </p:txBody>
      </p:sp>
      <p:sp>
        <p:nvSpPr>
          <p:cNvPr id="3" name="标题 2"/>
          <p:cNvSpPr>
            <a:spLocks noGrp="1"/>
          </p:cNvSpPr>
          <p:nvPr>
            <p:ph type="title"/>
          </p:nvPr>
        </p:nvSpPr>
        <p:spPr bwMode="gray"/>
        <p:txBody>
          <a:bodyPr/>
          <a:lstStyle/>
          <a:p>
            <a:r>
              <a:rPr lang="en-US" smtClean="0">
                <a:sym typeface="Huawei Sans" panose="020C0503030203020204" pitchFamily="34" charset="0"/>
              </a:rPr>
              <a:t>TCP/IP Model</a:t>
            </a:r>
            <a:endParaRPr lang="en-US" altLang="zh-CN" dirty="0">
              <a:sym typeface="Huawei Sans" panose="020C0503030203020204" pitchFamily="34" charset="0"/>
            </a:endParaRPr>
          </a:p>
        </p:txBody>
      </p:sp>
      <p:graphicFrame>
        <p:nvGraphicFramePr>
          <p:cNvPr id="10" name="表格 35"/>
          <p:cNvGraphicFramePr>
            <a:graphicFrameLocks noGrp="1"/>
          </p:cNvGraphicFramePr>
          <p:nvPr>
            <p:extLst>
              <p:ext uri="{D42A27DB-BD31-4B8C-83A1-F6EECF244321}">
                <p14:modId xmlns:p14="http://schemas.microsoft.com/office/powerpoint/2010/main" val="406176296"/>
              </p:ext>
            </p:extLst>
          </p:nvPr>
        </p:nvGraphicFramePr>
        <p:xfrm>
          <a:off x="1487461" y="1339497"/>
          <a:ext cx="2081017" cy="2878554"/>
        </p:xfrm>
        <a:graphic>
          <a:graphicData uri="http://schemas.openxmlformats.org/drawingml/2006/table">
            <a:tbl>
              <a:tblPr>
                <a:effectLst/>
                <a:tableStyleId>{5C22544A-7EE6-4342-B048-85BDC9FD1C3A}</a:tableStyleId>
              </a:tblPr>
              <a:tblGrid>
                <a:gridCol w="2081017"/>
              </a:tblGrid>
              <a:tr h="12336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endParaRPr lang="en-US" altLang="zh-CN"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411222">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Transport layer</a:t>
                      </a:r>
                      <a:endParaRPr lang="en-US" altLang="zh-CN" sz="14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411222">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Network layer</a:t>
                      </a:r>
                      <a:endParaRPr lang="en-US" altLang="zh-CN" sz="14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411222">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Data link layer</a:t>
                      </a:r>
                      <a:endParaRPr lang="en-US" altLang="zh-CN" sz="14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411222">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Physical layer</a:t>
                      </a:r>
                      <a:endParaRPr lang="en-US" altLang="zh-CN" sz="14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70" name="Rounded Rectangle 29"/>
          <p:cNvSpPr/>
          <p:nvPr/>
        </p:nvSpPr>
        <p:spPr bwMode="gray">
          <a:xfrm>
            <a:off x="3625903" y="3837286"/>
            <a:ext cx="6764346" cy="360000"/>
          </a:xfrm>
          <a:prstGeom prst="roundRect">
            <a:avLst>
              <a:gd name="adj" fmla="val 5324"/>
            </a:avLst>
          </a:prstGeom>
          <a:gradFill>
            <a:gsLst>
              <a:gs pos="13000">
                <a:schemeClr val="bg1">
                  <a:lumMod val="50000"/>
                </a:schemeClr>
              </a:gs>
              <a:gs pos="100000">
                <a:schemeClr val="bg1"/>
              </a:gs>
            </a:gsLst>
            <a:lin ang="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Rounded Rectangle 28"/>
          <p:cNvSpPr/>
          <p:nvPr/>
        </p:nvSpPr>
        <p:spPr bwMode="gray">
          <a:xfrm>
            <a:off x="3625903" y="3432616"/>
            <a:ext cx="6764346" cy="360000"/>
          </a:xfrm>
          <a:prstGeom prst="roundRect">
            <a:avLst>
              <a:gd name="adj" fmla="val 5324"/>
            </a:avLst>
          </a:prstGeom>
          <a:gradFill>
            <a:gsLst>
              <a:gs pos="29000">
                <a:schemeClr val="bg1">
                  <a:lumMod val="65000"/>
                </a:schemeClr>
              </a:gs>
              <a:gs pos="100000">
                <a:schemeClr val="bg1"/>
              </a:gs>
            </a:gsLst>
            <a:lin ang="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Rounded Rectangle 27"/>
          <p:cNvSpPr/>
          <p:nvPr/>
        </p:nvSpPr>
        <p:spPr bwMode="gray">
          <a:xfrm>
            <a:off x="3625903" y="3027947"/>
            <a:ext cx="6764346" cy="360000"/>
          </a:xfrm>
          <a:prstGeom prst="roundRect">
            <a:avLst>
              <a:gd name="adj" fmla="val 5324"/>
            </a:avLst>
          </a:prstGeom>
          <a:gradFill>
            <a:gsLst>
              <a:gs pos="26000">
                <a:schemeClr val="bg1">
                  <a:lumMod val="75000"/>
                </a:schemeClr>
              </a:gs>
              <a:gs pos="100000">
                <a:schemeClr val="bg1"/>
              </a:gs>
            </a:gsLst>
            <a:lin ang="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Rounded Rectangle 26"/>
          <p:cNvSpPr/>
          <p:nvPr/>
        </p:nvSpPr>
        <p:spPr bwMode="gray">
          <a:xfrm>
            <a:off x="3625903" y="2623278"/>
            <a:ext cx="6764346" cy="360000"/>
          </a:xfrm>
          <a:prstGeom prst="roundRect">
            <a:avLst>
              <a:gd name="adj" fmla="val 5324"/>
            </a:avLst>
          </a:prstGeom>
          <a:gradFill>
            <a:gsLst>
              <a:gs pos="17000">
                <a:schemeClr val="bg1">
                  <a:lumMod val="85000"/>
                </a:schemeClr>
              </a:gs>
              <a:gs pos="100000">
                <a:schemeClr val="bg1"/>
              </a:gs>
            </a:gsLst>
            <a:lin ang="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ounded Rectangle 25"/>
          <p:cNvSpPr/>
          <p:nvPr/>
        </p:nvSpPr>
        <p:spPr bwMode="gray">
          <a:xfrm>
            <a:off x="3625903" y="1331384"/>
            <a:ext cx="6764346" cy="1247225"/>
          </a:xfrm>
          <a:prstGeom prst="roundRect">
            <a:avLst>
              <a:gd name="adj" fmla="val 5324"/>
            </a:avLst>
          </a:prstGeom>
          <a:gradFill>
            <a:gsLst>
              <a:gs pos="27000">
                <a:schemeClr val="bg1">
                  <a:lumMod val="95000"/>
                </a:schemeClr>
              </a:gs>
              <a:gs pos="100000">
                <a:schemeClr val="bg1"/>
              </a:gs>
            </a:gsLst>
            <a:lin ang="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11"/>
          <p:cNvSpPr/>
          <p:nvPr/>
        </p:nvSpPr>
        <p:spPr bwMode="gray">
          <a:xfrm>
            <a:off x="6856881" y="2676540"/>
            <a:ext cx="1165469"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Rectangle 12"/>
          <p:cNvSpPr/>
          <p:nvPr/>
        </p:nvSpPr>
        <p:spPr bwMode="gray">
          <a:xfrm>
            <a:off x="6856881" y="1820129"/>
            <a:ext cx="1165469"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le 14"/>
          <p:cNvSpPr/>
          <p:nvPr/>
        </p:nvSpPr>
        <p:spPr bwMode="gray">
          <a:xfrm>
            <a:off x="6856881" y="3073247"/>
            <a:ext cx="1165469"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Rectangle 15"/>
          <p:cNvSpPr/>
          <p:nvPr/>
        </p:nvSpPr>
        <p:spPr bwMode="gray">
          <a:xfrm>
            <a:off x="6856881" y="3484767"/>
            <a:ext cx="1165469"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ectangle 17"/>
          <p:cNvSpPr/>
          <p:nvPr/>
        </p:nvSpPr>
        <p:spPr bwMode="gray">
          <a:xfrm>
            <a:off x="5501668" y="2676540"/>
            <a:ext cx="1355214"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TCP/UDP header</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Rectangle 18"/>
          <p:cNvSpPr/>
          <p:nvPr/>
        </p:nvSpPr>
        <p:spPr bwMode="gray">
          <a:xfrm>
            <a:off x="5501668" y="3074207"/>
            <a:ext cx="1355214"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TCP/UDP header</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Rectangle 19"/>
          <p:cNvSpPr/>
          <p:nvPr/>
        </p:nvSpPr>
        <p:spPr bwMode="gray">
          <a:xfrm>
            <a:off x="5501668" y="3484767"/>
            <a:ext cx="1355214" cy="25695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TCP/UDP header</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Rectangle 20"/>
          <p:cNvSpPr/>
          <p:nvPr/>
        </p:nvSpPr>
        <p:spPr bwMode="gray">
          <a:xfrm>
            <a:off x="4670393" y="3074207"/>
            <a:ext cx="831273" cy="25599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Rectangle 21"/>
          <p:cNvSpPr/>
          <p:nvPr/>
        </p:nvSpPr>
        <p:spPr bwMode="gray">
          <a:xfrm>
            <a:off x="4670393" y="3484767"/>
            <a:ext cx="831273" cy="25599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Rectangle 22"/>
          <p:cNvSpPr/>
          <p:nvPr/>
        </p:nvSpPr>
        <p:spPr bwMode="gray">
          <a:xfrm>
            <a:off x="3662966" y="3484767"/>
            <a:ext cx="1007427" cy="25599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 header</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Rectangle 23"/>
          <p:cNvSpPr/>
          <p:nvPr/>
        </p:nvSpPr>
        <p:spPr bwMode="gray">
          <a:xfrm>
            <a:off x="8022350" y="3484767"/>
            <a:ext cx="951344" cy="255990"/>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 trailer</a:t>
            </a:r>
            <a:endPar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Rectangle 24"/>
          <p:cNvSpPr/>
          <p:nvPr/>
        </p:nvSpPr>
        <p:spPr bwMode="gray">
          <a:xfrm>
            <a:off x="4370498" y="3888811"/>
            <a:ext cx="3195525" cy="25695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r>
              <a:rPr lang="en-US" sz="105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11010010 10010000 01011010 ……</a:t>
            </a:r>
            <a:endParaRPr lang="en-US" altLang="zh-CN" sz="105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9193087" y="2677273"/>
            <a:ext cx="587267" cy="226591"/>
          </a:xfrm>
          <a:prstGeom prst="rect">
            <a:avLst/>
          </a:prstGeom>
        </p:spPr>
        <p:txBody>
          <a:bodyPr wrap="none" lIns="36000" tIns="36000" rIns="36000" bIns="36000" anchor="ctr" anchorCtr="0">
            <a:spAutoFit/>
          </a:bodyPr>
          <a:lstStyle/>
          <a:p>
            <a:pP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Segment</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9193087" y="3094652"/>
            <a:ext cx="455820" cy="226591"/>
          </a:xfrm>
          <a:prstGeom prst="rect">
            <a:avLst/>
          </a:prstGeom>
        </p:spPr>
        <p:txBody>
          <a:bodyPr wrap="none" lIns="36000" tIns="36000" rIns="36000" bIns="36000" anchor="ctr" anchorCtr="0">
            <a:spAutoFit/>
          </a:bodyPr>
          <a:lstStyle/>
          <a:p>
            <a:pP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Packet</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9193087" y="3499321"/>
            <a:ext cx="441394" cy="226591"/>
          </a:xfrm>
          <a:prstGeom prst="rect">
            <a:avLst/>
          </a:prstGeom>
        </p:spPr>
        <p:txBody>
          <a:bodyPr wrap="none" lIns="36000" tIns="36000" rIns="36000" bIns="36000" anchor="ctr" anchorCtr="0">
            <a:spAutoFit/>
          </a:bodyPr>
          <a:lstStyle/>
          <a:p>
            <a:pP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Frame</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9193087" y="3900143"/>
            <a:ext cx="236209" cy="234286"/>
          </a:xfrm>
          <a:prstGeom prst="rect">
            <a:avLst/>
          </a:prstGeom>
        </p:spPr>
        <p:txBody>
          <a:bodyPr wrap="none" lIns="36000" tIns="36000" rIns="36000" bIns="36000" anchor="ctr" anchorCtr="0">
            <a:spAutoFit/>
          </a:bodyPr>
          <a:lstStyle/>
          <a:p>
            <a:pPr fontAlgn="ct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Bit</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351088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Campus Network and Ethernet Layer 2 Switching</a:t>
            </a:r>
            <a:endParaRPr lang="en-US" altLang="zh-CN" dirty="0">
              <a:sym typeface="Huawei Sans" panose="020C0503030203020204" pitchFamily="34" charset="0"/>
            </a:endParaRPr>
          </a:p>
        </p:txBody>
      </p:sp>
      <p:sp>
        <p:nvSpPr>
          <p:cNvPr id="212" name="Right Arrow 157"/>
          <p:cNvSpPr/>
          <p:nvPr/>
        </p:nvSpPr>
        <p:spPr bwMode="gray">
          <a:xfrm>
            <a:off x="5392026" y="4514095"/>
            <a:ext cx="749666" cy="1196240"/>
          </a:xfrm>
          <a:prstGeom prst="rightArrow">
            <a:avLst>
              <a:gd name="adj1" fmla="val 8709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矩形 213"/>
          <p:cNvSpPr/>
          <p:nvPr/>
        </p:nvSpPr>
        <p:spPr bwMode="gray">
          <a:xfrm>
            <a:off x="6270826" y="3139859"/>
            <a:ext cx="5331579" cy="3247043"/>
          </a:xfrm>
          <a:prstGeom prst="rect">
            <a:avLst/>
          </a:prstGeom>
        </p:spPr>
        <p:txBody>
          <a:bodyPr wrap="square">
            <a:spAutoFit/>
          </a:bodyPr>
          <a:lstStyle/>
          <a:p>
            <a:pPr marL="174625" indent="-174625"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access layer provides various access modes for users and is the first network layer to which terminals connect.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access layer is usually composed of access switches. There are a large number of access switches that are sparsely distributed in different places on the network. In most cases, an access switch is a simple Layer 2 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If wireless terminals are present at the terminal layer, wireless access points (APs) need to be deployed at the access layer and access the network through access switches.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bwMode="gray">
          <a:xfrm>
            <a:off x="669653" y="1412477"/>
            <a:ext cx="4984614" cy="4986571"/>
            <a:chOff x="669653" y="1462172"/>
            <a:chExt cx="4984614" cy="4986571"/>
          </a:xfrm>
        </p:grpSpPr>
        <p:cxnSp>
          <p:nvCxnSpPr>
            <p:cNvPr id="213"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215"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216"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217"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218"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219"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220" name="Straight Connector 76"/>
            <p:cNvCxnSpPr/>
            <p:nvPr/>
          </p:nvCxnSpPr>
          <p:spPr bwMode="gray">
            <a:xfrm>
              <a:off x="757382" y="2661138"/>
              <a:ext cx="4611636" cy="0"/>
            </a:xfrm>
            <a:prstGeom prst="line">
              <a:avLst/>
            </a:prstGeom>
            <a:noFill/>
            <a:ln w="19050" cap="flat" cmpd="sng" algn="ctr">
              <a:solidFill>
                <a:srgbClr val="8BC9A0"/>
              </a:solidFill>
              <a:prstDash val="sysDot"/>
              <a:miter lim="800000"/>
            </a:ln>
            <a:effectLst/>
          </p:spPr>
        </p:cxnSp>
        <p:cxnSp>
          <p:nvCxnSpPr>
            <p:cNvPr id="221" name="Straight Connector 77"/>
            <p:cNvCxnSpPr/>
            <p:nvPr/>
          </p:nvCxnSpPr>
          <p:spPr bwMode="gray">
            <a:xfrm>
              <a:off x="757382" y="1732157"/>
              <a:ext cx="4611636" cy="0"/>
            </a:xfrm>
            <a:prstGeom prst="line">
              <a:avLst/>
            </a:prstGeom>
            <a:noFill/>
            <a:ln w="19050" cap="flat" cmpd="sng" algn="ctr">
              <a:solidFill>
                <a:srgbClr val="8BC9A0"/>
              </a:solidFill>
              <a:prstDash val="sysDot"/>
              <a:miter lim="800000"/>
            </a:ln>
            <a:effectLst/>
          </p:spPr>
        </p:cxnSp>
        <p:cxnSp>
          <p:nvCxnSpPr>
            <p:cNvPr id="222" name="Straight Connector 78"/>
            <p:cNvCxnSpPr/>
            <p:nvPr/>
          </p:nvCxnSpPr>
          <p:spPr bwMode="gray">
            <a:xfrm>
              <a:off x="757382" y="3823974"/>
              <a:ext cx="4611636" cy="0"/>
            </a:xfrm>
            <a:prstGeom prst="line">
              <a:avLst/>
            </a:prstGeom>
            <a:noFill/>
            <a:ln w="19050" cap="flat" cmpd="sng" algn="ctr">
              <a:solidFill>
                <a:srgbClr val="8BC9A0"/>
              </a:solidFill>
              <a:prstDash val="sysDot"/>
              <a:miter lim="800000"/>
            </a:ln>
            <a:effectLst/>
          </p:spPr>
        </p:cxnSp>
        <p:cxnSp>
          <p:nvCxnSpPr>
            <p:cNvPr id="223" name="Straight Connector 80"/>
            <p:cNvCxnSpPr/>
            <p:nvPr/>
          </p:nvCxnSpPr>
          <p:spPr bwMode="gray">
            <a:xfrm>
              <a:off x="757382" y="4512991"/>
              <a:ext cx="4611636" cy="0"/>
            </a:xfrm>
            <a:prstGeom prst="line">
              <a:avLst/>
            </a:prstGeom>
            <a:noFill/>
            <a:ln w="19050" cap="flat" cmpd="sng" algn="ctr">
              <a:solidFill>
                <a:srgbClr val="8BC9A0"/>
              </a:solidFill>
              <a:prstDash val="sysDot"/>
              <a:miter lim="800000"/>
            </a:ln>
            <a:effectLst/>
          </p:spPr>
        </p:cxnSp>
        <p:cxnSp>
          <p:nvCxnSpPr>
            <p:cNvPr id="224" name="Straight Connector 81"/>
            <p:cNvCxnSpPr/>
            <p:nvPr/>
          </p:nvCxnSpPr>
          <p:spPr bwMode="gray">
            <a:xfrm>
              <a:off x="757382" y="5712946"/>
              <a:ext cx="4611636" cy="0"/>
            </a:xfrm>
            <a:prstGeom prst="line">
              <a:avLst/>
            </a:prstGeom>
            <a:noFill/>
            <a:ln w="19050" cap="flat" cmpd="sng" algn="ctr">
              <a:solidFill>
                <a:srgbClr val="8BC9A0"/>
              </a:solidFill>
              <a:prstDash val="sysDot"/>
              <a:miter lim="800000"/>
            </a:ln>
            <a:effectLst/>
          </p:spPr>
        </p:cxnSp>
        <p:pic>
          <p:nvPicPr>
            <p:cNvPr id="225"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226" name="Straight Connector 74"/>
            <p:cNvCxnSpPr>
              <a:stCxn id="225" idx="0"/>
              <a:endCxn id="253"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227"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228"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229"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230"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231" name="Straight Connector 13"/>
            <p:cNvCxnSpPr>
              <a:stCxn id="229" idx="3"/>
              <a:endCxn id="230"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232"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233"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234" name="Straight Connector 16"/>
            <p:cNvCxnSpPr>
              <a:stCxn id="232" idx="3"/>
              <a:endCxn id="233"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cxnSp>
          <p:nvCxnSpPr>
            <p:cNvPr id="235" name="Straight Connector 19"/>
            <p:cNvCxnSpPr/>
            <p:nvPr/>
          </p:nvCxnSpPr>
          <p:spPr bwMode="gray">
            <a:xfrm>
              <a:off x="3892295" y="6336619"/>
              <a:ext cx="268482" cy="0"/>
            </a:xfrm>
            <a:prstGeom prst="line">
              <a:avLst/>
            </a:prstGeom>
            <a:noFill/>
            <a:ln w="19050" cap="flat" cmpd="sng" algn="ctr">
              <a:solidFill>
                <a:srgbClr val="EC7061"/>
              </a:solidFill>
              <a:prstDash val="solid"/>
              <a:miter lim="800000"/>
            </a:ln>
            <a:effectLst/>
          </p:spPr>
        </p:cxnSp>
        <p:sp>
          <p:nvSpPr>
            <p:cNvPr id="236" name="TextBox 20"/>
            <p:cNvSpPr txBox="1"/>
            <p:nvPr/>
          </p:nvSpPr>
          <p:spPr bwMode="gray">
            <a:xfrm>
              <a:off x="4160777" y="6187133"/>
              <a:ext cx="1138453" cy="261610"/>
            </a:xfrm>
            <a:prstGeom prst="rect">
              <a:avLst/>
            </a:prstGeom>
            <a:noFill/>
          </p:spPr>
          <p:txBody>
            <a:bodyPr wrap="none" rtlCol="0">
              <a:spAutoFit/>
            </a:bodyPr>
            <a:lstStyle/>
            <a:p>
              <a:pPr fontAlgn="ctr">
                <a:spcBef>
                  <a:spcPts val="0"/>
                </a:spcBef>
                <a:spcAft>
                  <a:spcPts val="0"/>
                </a:spcAft>
              </a:pPr>
              <a:r>
                <a:rPr lang="en-US" sz="11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7"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238"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239" name="Straight Connector 29"/>
            <p:cNvCxnSpPr>
              <a:stCxn id="237" idx="3"/>
              <a:endCxn id="238"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240" name="Straight Connector 30"/>
            <p:cNvCxnSpPr>
              <a:stCxn id="232" idx="0"/>
              <a:endCxn id="229"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241" name="Straight Connector 33"/>
            <p:cNvCxnSpPr>
              <a:stCxn id="233" idx="0"/>
              <a:endCxn id="230"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242" name="Straight Connector 36"/>
            <p:cNvCxnSpPr>
              <a:stCxn id="237" idx="0"/>
              <a:endCxn id="229"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243" name="Straight Connector 39"/>
            <p:cNvCxnSpPr>
              <a:stCxn id="238" idx="0"/>
              <a:endCxn id="230"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244"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5"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246"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247" name="Straight Connector 34"/>
            <p:cNvCxnSpPr>
              <a:stCxn id="245" idx="0"/>
              <a:endCxn id="232"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248" name="Straight Connector 35"/>
            <p:cNvCxnSpPr>
              <a:stCxn id="245" idx="0"/>
              <a:endCxn id="233"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249" name="Straight Connector 37"/>
            <p:cNvCxnSpPr>
              <a:stCxn id="246" idx="0"/>
              <a:endCxn id="232"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250" name="Straight Connector 38"/>
            <p:cNvCxnSpPr>
              <a:stCxn id="246" idx="0"/>
              <a:endCxn id="233"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251" name="Group 40"/>
            <p:cNvGrpSpPr/>
            <p:nvPr/>
          </p:nvGrpSpPr>
          <p:grpSpPr bwMode="gray">
            <a:xfrm>
              <a:off x="2426149" y="5011267"/>
              <a:ext cx="261965" cy="61979"/>
              <a:chOff x="559282" y="6488261"/>
              <a:chExt cx="261965" cy="61979"/>
            </a:xfrm>
            <a:solidFill>
              <a:sysClr val="window" lastClr="FFFFFF">
                <a:lumMod val="50000"/>
              </a:sysClr>
            </a:solidFill>
          </p:grpSpPr>
          <p:sp>
            <p:nvSpPr>
              <p:cNvPr id="299"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52"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253"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254" name="Group 54"/>
            <p:cNvGrpSpPr/>
            <p:nvPr/>
          </p:nvGrpSpPr>
          <p:grpSpPr bwMode="gray">
            <a:xfrm>
              <a:off x="4440655" y="5011267"/>
              <a:ext cx="261965" cy="61979"/>
              <a:chOff x="559282" y="6488261"/>
              <a:chExt cx="261965" cy="61979"/>
            </a:xfrm>
            <a:solidFill>
              <a:sysClr val="window" lastClr="FFFFFF">
                <a:lumMod val="50000"/>
              </a:sysClr>
            </a:solidFill>
          </p:grpSpPr>
          <p:sp>
            <p:nvSpPr>
              <p:cNvPr id="296"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55" name="Straight Connector 58"/>
            <p:cNvCxnSpPr>
              <a:stCxn id="252" idx="0"/>
              <a:endCxn id="237"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256" name="Straight Connector 61"/>
            <p:cNvCxnSpPr>
              <a:stCxn id="253" idx="0"/>
              <a:endCxn id="238"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257" name="Straight Connector 64"/>
            <p:cNvCxnSpPr>
              <a:stCxn id="252" idx="0"/>
              <a:endCxn id="238"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258" name="Straight Connector 67"/>
            <p:cNvCxnSpPr>
              <a:stCxn id="253" idx="0"/>
              <a:endCxn id="237"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259" name="Straight Connector 70"/>
            <p:cNvCxnSpPr>
              <a:stCxn id="227" idx="0"/>
              <a:endCxn id="246"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260" name="Straight Connector 79"/>
            <p:cNvCxnSpPr>
              <a:stCxn id="229" idx="1"/>
              <a:endCxn id="228"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26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26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263" name="Straight Connector 98"/>
            <p:cNvCxnSpPr>
              <a:stCxn id="262" idx="2"/>
              <a:endCxn id="230"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264" name="Straight Connector 101"/>
            <p:cNvCxnSpPr>
              <a:stCxn id="261" idx="2"/>
              <a:endCxn id="229"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265" name="Straight Connector 104"/>
            <p:cNvCxnSpPr>
              <a:stCxn id="261" idx="3"/>
              <a:endCxn id="262"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266"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0"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271"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272"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273"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274"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275"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276" name="TextBox 85"/>
            <p:cNvSpPr txBox="1"/>
            <p:nvPr/>
          </p:nvSpPr>
          <p:spPr bwMode="gray">
            <a:xfrm>
              <a:off x="669653" y="2367818"/>
              <a:ext cx="98616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area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TextBox 86"/>
            <p:cNvSpPr txBox="1"/>
            <p:nvPr/>
          </p:nvSpPr>
          <p:spPr bwMode="gray">
            <a:xfrm>
              <a:off x="669653" y="3567772"/>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TextBox 88"/>
            <p:cNvSpPr txBox="1"/>
            <p:nvPr/>
          </p:nvSpPr>
          <p:spPr bwMode="gray">
            <a:xfrm>
              <a:off x="669653" y="4207428"/>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TextBox 89"/>
            <p:cNvSpPr txBox="1"/>
            <p:nvPr/>
          </p:nvSpPr>
          <p:spPr bwMode="gray">
            <a:xfrm>
              <a:off x="669653" y="5425475"/>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TextBox 91"/>
            <p:cNvSpPr txBox="1"/>
            <p:nvPr/>
          </p:nvSpPr>
          <p:spPr bwMode="gray">
            <a:xfrm>
              <a:off x="669653" y="5926037"/>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28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284" name="Straight Connector 127"/>
            <p:cNvCxnSpPr>
              <a:stCxn id="282" idx="3"/>
              <a:endCxn id="283"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285"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286" name="圆角矩形 285"/>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TextBox 20"/>
            <p:cNvSpPr txBox="1"/>
            <p:nvPr/>
          </p:nvSpPr>
          <p:spPr bwMode="gray">
            <a:xfrm>
              <a:off x="4799546" y="2697017"/>
              <a:ext cx="854721" cy="261610"/>
            </a:xfrm>
            <a:prstGeom prst="rect">
              <a:avLst/>
            </a:prstGeom>
            <a:noFill/>
          </p:spPr>
          <p:txBody>
            <a:bodyPr wrap="none" rtlCol="0">
              <a:spAutoFit/>
            </a:bodyPr>
            <a:lstStyle/>
            <a:p>
              <a:pPr fontAlgn="ctr">
                <a:spcBef>
                  <a:spcPts val="0"/>
                </a:spcBef>
                <a:spcAft>
                  <a:spcPts val="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O&amp;M area</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8" name="Straight Connector 79"/>
            <p:cNvCxnSpPr/>
            <p:nvPr/>
          </p:nvCxnSpPr>
          <p:spPr bwMode="gray">
            <a:xfrm flipH="1">
              <a:off x="2382862" y="2836440"/>
              <a:ext cx="1190149" cy="0"/>
            </a:xfrm>
            <a:prstGeom prst="line">
              <a:avLst/>
            </a:prstGeom>
            <a:noFill/>
            <a:ln w="19050" cap="flat" cmpd="sng" algn="ctr">
              <a:solidFill>
                <a:sysClr val="windowText" lastClr="000000"/>
              </a:solidFill>
              <a:prstDash val="solid"/>
              <a:miter lim="800000"/>
            </a:ln>
            <a:effectLst/>
          </p:spPr>
        </p:cxnSp>
        <p:cxnSp>
          <p:nvCxnSpPr>
            <p:cNvPr id="289"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290"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291" name="图片 29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292" name="图片 29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293" name="图片 292"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sp>
          <p:nvSpPr>
            <p:cNvPr id="294" name="TextBox 46"/>
            <p:cNvSpPr txBox="1"/>
            <p:nvPr/>
          </p:nvSpPr>
          <p:spPr bwMode="gray">
            <a:xfrm>
              <a:off x="1104586" y="2697017"/>
              <a:ext cx="936475"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5" name="图片 294"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grpSp>
    </p:spTree>
    <p:extLst>
      <p:ext uri="{BB962C8B-B14F-4D97-AF65-F5344CB8AC3E}">
        <p14:creationId xmlns:p14="http://schemas.microsoft.com/office/powerpoint/2010/main" val="672701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65"/>
          <p:cNvGrpSpPr/>
          <p:nvPr/>
        </p:nvGrpSpPr>
        <p:grpSpPr bwMode="gray">
          <a:xfrm rot="10800000">
            <a:off x="1001528" y="3790413"/>
            <a:ext cx="1689846" cy="867073"/>
            <a:chOff x="-1233037" y="914446"/>
            <a:chExt cx="1573823" cy="778776"/>
          </a:xfrm>
        </p:grpSpPr>
        <p:cxnSp>
          <p:nvCxnSpPr>
            <p:cNvPr id="2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25" name="Group 165"/>
          <p:cNvGrpSpPr/>
          <p:nvPr/>
        </p:nvGrpSpPr>
        <p:grpSpPr bwMode="gray">
          <a:xfrm rot="10800000">
            <a:off x="3876526" y="3790413"/>
            <a:ext cx="1689846" cy="867073"/>
            <a:chOff x="-1233037" y="914446"/>
            <a:chExt cx="1573823" cy="778776"/>
          </a:xfrm>
        </p:grpSpPr>
        <p:cxnSp>
          <p:nvCxnSpPr>
            <p:cNvPr id="2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9" name="Group 165"/>
          <p:cNvGrpSpPr/>
          <p:nvPr/>
        </p:nvGrpSpPr>
        <p:grpSpPr bwMode="gray">
          <a:xfrm rot="10800000">
            <a:off x="1893855" y="2485956"/>
            <a:ext cx="2803836" cy="1205915"/>
            <a:chOff x="-1233037" y="914446"/>
            <a:chExt cx="1573823" cy="778776"/>
          </a:xfrm>
        </p:grpSpPr>
        <p:cxnSp>
          <p:nvCxnSpPr>
            <p:cNvPr id="2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sym typeface="Huawei Sans" panose="020C0503030203020204" pitchFamily="34" charset="0"/>
              </a:rPr>
              <a:t>Overview of Layer 2 Switching</a:t>
            </a:r>
            <a:endParaRPr lang="en-US" altLang="zh-CN" dirty="0">
              <a:sym typeface="Huawei Sans" panose="020C0503030203020204" pitchFamily="34" charset="0"/>
            </a:endParaRPr>
          </a:p>
        </p:txBody>
      </p:sp>
      <p:pic>
        <p:nvPicPr>
          <p:cNvPr id="3" name="图片 87" descr="汇聚交换机.png"/>
          <p:cNvPicPr>
            <a:picLocks noChangeAspect="1"/>
          </p:cNvPicPr>
          <p:nvPr/>
        </p:nvPicPr>
        <p:blipFill>
          <a:blip r:embed="rId3" cstate="print"/>
          <a:stretch>
            <a:fillRect/>
          </a:stretch>
        </p:blipFill>
        <p:spPr bwMode="gray">
          <a:xfrm>
            <a:off x="3050321" y="2285132"/>
            <a:ext cx="490909" cy="401653"/>
          </a:xfrm>
          <a:prstGeom prst="rect">
            <a:avLst/>
          </a:prstGeom>
        </p:spPr>
      </p:pic>
      <p:pic>
        <p:nvPicPr>
          <p:cNvPr id="4" name="图片 76" descr="接入交换机.png"/>
          <p:cNvPicPr>
            <a:picLocks noChangeAspect="1"/>
          </p:cNvPicPr>
          <p:nvPr/>
        </p:nvPicPr>
        <p:blipFill>
          <a:blip r:embed="rId4" cstate="print"/>
          <a:stretch>
            <a:fillRect/>
          </a:stretch>
        </p:blipFill>
        <p:spPr bwMode="gray">
          <a:xfrm>
            <a:off x="1600997" y="3545774"/>
            <a:ext cx="490909" cy="401653"/>
          </a:xfrm>
          <a:prstGeom prst="rect">
            <a:avLst/>
          </a:prstGeom>
        </p:spPr>
      </p:pic>
      <p:pic>
        <p:nvPicPr>
          <p:cNvPr id="6" name="图片 76" descr="接入交换机.png"/>
          <p:cNvPicPr>
            <a:picLocks noChangeAspect="1"/>
          </p:cNvPicPr>
          <p:nvPr/>
        </p:nvPicPr>
        <p:blipFill>
          <a:blip r:embed="rId4" cstate="print"/>
          <a:stretch>
            <a:fillRect/>
          </a:stretch>
        </p:blipFill>
        <p:spPr bwMode="gray">
          <a:xfrm>
            <a:off x="4499645" y="3545774"/>
            <a:ext cx="490909" cy="401653"/>
          </a:xfrm>
          <a:prstGeom prst="rect">
            <a:avLst/>
          </a:prstGeom>
        </p:spPr>
      </p:pic>
      <p:pic>
        <p:nvPicPr>
          <p:cNvPr id="7" name="图片 14" descr="日志告警服务器-蓝.png"/>
          <p:cNvPicPr>
            <a:picLocks noChangeAspect="1"/>
          </p:cNvPicPr>
          <p:nvPr/>
        </p:nvPicPr>
        <p:blipFill>
          <a:blip r:embed="rId5" cstate="print"/>
          <a:stretch>
            <a:fillRect/>
          </a:stretch>
        </p:blipFill>
        <p:spPr bwMode="gray">
          <a:xfrm>
            <a:off x="810253" y="4586885"/>
            <a:ext cx="490552" cy="306312"/>
          </a:xfrm>
          <a:prstGeom prst="rect">
            <a:avLst/>
          </a:prstGeom>
        </p:spPr>
      </p:pic>
      <p:pic>
        <p:nvPicPr>
          <p:cNvPr id="9" name="图片 47" descr="打印机.png"/>
          <p:cNvPicPr>
            <a:picLocks noChangeAspect="1"/>
          </p:cNvPicPr>
          <p:nvPr/>
        </p:nvPicPr>
        <p:blipFill>
          <a:blip r:embed="rId6" cstate="print"/>
          <a:stretch>
            <a:fillRect/>
          </a:stretch>
        </p:blipFill>
        <p:spPr bwMode="gray">
          <a:xfrm>
            <a:off x="3744764" y="4562479"/>
            <a:ext cx="444786" cy="365835"/>
          </a:xfrm>
          <a:prstGeom prst="rect">
            <a:avLst/>
          </a:prstGeom>
        </p:spPr>
      </p:pic>
      <p:grpSp>
        <p:nvGrpSpPr>
          <p:cNvPr id="31" name="组合 211"/>
          <p:cNvGrpSpPr/>
          <p:nvPr/>
        </p:nvGrpSpPr>
        <p:grpSpPr bwMode="gray">
          <a:xfrm>
            <a:off x="5270764" y="4657577"/>
            <a:ext cx="515863" cy="256225"/>
            <a:chOff x="5310188" y="1243013"/>
            <a:chExt cx="915988" cy="414338"/>
          </a:xfrm>
          <a:solidFill>
            <a:srgbClr val="7A7B7C"/>
          </a:solidFill>
        </p:grpSpPr>
        <p:sp>
          <p:nvSpPr>
            <p:cNvPr id="32"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组合 40"/>
          <p:cNvGrpSpPr/>
          <p:nvPr/>
        </p:nvGrpSpPr>
        <p:grpSpPr bwMode="gray">
          <a:xfrm>
            <a:off x="2438414" y="4551232"/>
            <a:ext cx="445956" cy="377619"/>
            <a:chOff x="2557450" y="4936459"/>
            <a:chExt cx="445956" cy="343290"/>
          </a:xfrm>
        </p:grpSpPr>
        <p:pic>
          <p:nvPicPr>
            <p:cNvPr id="8"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40" name="矩形 39"/>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框 41"/>
          <p:cNvSpPr txBox="1"/>
          <p:nvPr/>
        </p:nvSpPr>
        <p:spPr bwMode="gray">
          <a:xfrm>
            <a:off x="2908644" y="1970046"/>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68048" y="3608100"/>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4974308" y="3608100"/>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75092" y="4958547"/>
            <a:ext cx="1366080" cy="646331"/>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5469-98AB-0001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947038" y="4958547"/>
            <a:ext cx="1366080" cy="646331"/>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5469-98AB-0002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3284117" y="4958547"/>
            <a:ext cx="1366080" cy="646331"/>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192.168.1.3/24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5469-98AB-0003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4841891" y="4958547"/>
            <a:ext cx="1366080" cy="646331"/>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5469-98AB-0004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a:off x="1061398" y="2334333"/>
            <a:ext cx="3061747" cy="217039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968"/>
              <a:gd name="connsiteY0" fmla="*/ 306663 h 308647"/>
              <a:gd name="connsiteX1" fmla="*/ 9968 w 9968"/>
              <a:gd name="connsiteY1" fmla="*/ 308647 h 308647"/>
              <a:gd name="connsiteX0" fmla="*/ 0 w 10000"/>
              <a:gd name="connsiteY0" fmla="*/ 10051 h 10115"/>
              <a:gd name="connsiteX1" fmla="*/ 10000 w 10000"/>
              <a:gd name="connsiteY1" fmla="*/ 10115 h 10115"/>
              <a:gd name="connsiteX0" fmla="*/ 0 w 10371"/>
              <a:gd name="connsiteY0" fmla="*/ 10130 h 10194"/>
              <a:gd name="connsiteX1" fmla="*/ 10000 w 10371"/>
              <a:gd name="connsiteY1" fmla="*/ 10194 h 10194"/>
              <a:gd name="connsiteX0" fmla="*/ 0 w 10401"/>
              <a:gd name="connsiteY0" fmla="*/ 10258 h 10258"/>
              <a:gd name="connsiteX1" fmla="*/ 10031 w 10401"/>
              <a:gd name="connsiteY1" fmla="*/ 10062 h 10258"/>
              <a:gd name="connsiteX0" fmla="*/ 0 w 10381"/>
              <a:gd name="connsiteY0" fmla="*/ 10274 h 10274"/>
              <a:gd name="connsiteX1" fmla="*/ 10031 w 10381"/>
              <a:gd name="connsiteY1" fmla="*/ 10078 h 10274"/>
            </a:gdLst>
            <a:ahLst/>
            <a:cxnLst>
              <a:cxn ang="0">
                <a:pos x="connsiteX0" y="connsiteY0"/>
              </a:cxn>
              <a:cxn ang="0">
                <a:pos x="connsiteX1" y="connsiteY1"/>
              </a:cxn>
            </a:cxnLst>
            <a:rect l="l" t="t" r="r" b="b"/>
            <a:pathLst>
              <a:path w="10381" h="10274">
                <a:moveTo>
                  <a:pt x="0" y="10274"/>
                </a:moveTo>
                <a:cubicBezTo>
                  <a:pt x="6028" y="-3726"/>
                  <a:pt x="11891" y="-3058"/>
                  <a:pt x="10031" y="10078"/>
                </a:cubicBezTo>
              </a:path>
            </a:pathLst>
          </a:custGeom>
          <a:noFill/>
          <a:ln w="57150" algn="ctr">
            <a:solidFill>
              <a:srgbClr val="EC7061"/>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a:off x="1183982" y="4126453"/>
            <a:ext cx="1303049" cy="47724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Lst>
            <a:ahLst/>
            <a:cxnLst>
              <a:cxn ang="0">
                <a:pos x="connsiteX0" y="connsiteY0"/>
              </a:cxn>
              <a:cxn ang="0">
                <a:pos x="connsiteX1" y="connsiteY1"/>
              </a:cxn>
            </a:cxnLst>
            <a:rect l="l" t="t" r="r" b="b"/>
            <a:pathLst>
              <a:path w="10705" h="287355">
                <a:moveTo>
                  <a:pt x="0" y="287355"/>
                </a:moveTo>
                <a:cubicBezTo>
                  <a:pt x="4564" y="-115703"/>
                  <a:pt x="7147" y="-74820"/>
                  <a:pt x="10705" y="285732"/>
                </a:cubicBezTo>
              </a:path>
            </a:pathLst>
          </a:custGeom>
          <a:noFill/>
          <a:ln w="57150" algn="ctr">
            <a:solidFill>
              <a:srgbClr val="EC7061"/>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a:off x="2410930" y="2516065"/>
            <a:ext cx="1556101" cy="200686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646"/>
              <a:gd name="connsiteY0" fmla="*/ 304069 h 311397"/>
              <a:gd name="connsiteX1" fmla="*/ 9646 w 9646"/>
              <a:gd name="connsiteY1" fmla="*/ 311397 h 311397"/>
              <a:gd name="connsiteX0" fmla="*/ 2278 w 12278"/>
              <a:gd name="connsiteY0" fmla="*/ 8222 h 8457"/>
              <a:gd name="connsiteX1" fmla="*/ 12278 w 12278"/>
              <a:gd name="connsiteY1" fmla="*/ 8457 h 8457"/>
              <a:gd name="connsiteX0" fmla="*/ 1221 w 10907"/>
              <a:gd name="connsiteY0" fmla="*/ 10995 h 11273"/>
              <a:gd name="connsiteX1" fmla="*/ 9366 w 10907"/>
              <a:gd name="connsiteY1" fmla="*/ 11273 h 11273"/>
              <a:gd name="connsiteX0" fmla="*/ 1129 w 12793"/>
              <a:gd name="connsiteY0" fmla="*/ 10907 h 11337"/>
              <a:gd name="connsiteX1" fmla="*/ 11365 w 12793"/>
              <a:gd name="connsiteY1" fmla="*/ 11337 h 11337"/>
              <a:gd name="connsiteX0" fmla="*/ 1195 w 12386"/>
              <a:gd name="connsiteY0" fmla="*/ 10555 h 10985"/>
              <a:gd name="connsiteX1" fmla="*/ 11431 w 12386"/>
              <a:gd name="connsiteY1" fmla="*/ 10985 h 10985"/>
              <a:gd name="connsiteX0" fmla="*/ 1229 w 12224"/>
              <a:gd name="connsiteY0" fmla="*/ 11032 h 11462"/>
              <a:gd name="connsiteX1" fmla="*/ 11465 w 12224"/>
              <a:gd name="connsiteY1" fmla="*/ 11462 h 11462"/>
              <a:gd name="connsiteX0" fmla="*/ 1240 w 12018"/>
              <a:gd name="connsiteY0" fmla="*/ 11210 h 11336"/>
              <a:gd name="connsiteX1" fmla="*/ 11252 w 12018"/>
              <a:gd name="connsiteY1" fmla="*/ 11336 h 11336"/>
              <a:gd name="connsiteX0" fmla="*/ 2082 w 12788"/>
              <a:gd name="connsiteY0" fmla="*/ 11128 h 11254"/>
              <a:gd name="connsiteX1" fmla="*/ 12094 w 12788"/>
              <a:gd name="connsiteY1" fmla="*/ 11254 h 11254"/>
              <a:gd name="connsiteX0" fmla="*/ 2097 w 12585"/>
              <a:gd name="connsiteY0" fmla="*/ 11217 h 11217"/>
              <a:gd name="connsiteX1" fmla="*/ 11885 w 12585"/>
              <a:gd name="connsiteY1" fmla="*/ 11191 h 11217"/>
              <a:gd name="connsiteX0" fmla="*/ 2079 w 12639"/>
              <a:gd name="connsiteY0" fmla="*/ 11176 h 11176"/>
              <a:gd name="connsiteX1" fmla="*/ 11867 w 12639"/>
              <a:gd name="connsiteY1" fmla="*/ 11150 h 11176"/>
              <a:gd name="connsiteX0" fmla="*/ 2054 w 12707"/>
              <a:gd name="connsiteY0" fmla="*/ 11134 h 11134"/>
              <a:gd name="connsiteX1" fmla="*/ 11842 w 12707"/>
              <a:gd name="connsiteY1" fmla="*/ 11108 h 11134"/>
            </a:gdLst>
            <a:ahLst/>
            <a:cxnLst>
              <a:cxn ang="0">
                <a:pos x="connsiteX0" y="connsiteY0"/>
              </a:cxn>
              <a:cxn ang="0">
                <a:pos x="connsiteX1" y="connsiteY1"/>
              </a:cxn>
            </a:cxnLst>
            <a:rect l="l" t="t" r="r" b="b"/>
            <a:pathLst>
              <a:path w="12707" h="11134">
                <a:moveTo>
                  <a:pt x="2054" y="11134"/>
                </a:moveTo>
                <a:cubicBezTo>
                  <a:pt x="-7078" y="357"/>
                  <a:pt x="17537" y="-7282"/>
                  <a:pt x="11842" y="11108"/>
                </a:cubicBezTo>
              </a:path>
            </a:pathLst>
          </a:custGeom>
          <a:noFill/>
          <a:ln w="57150" algn="ctr">
            <a:solidFill>
              <a:srgbClr val="EC7061"/>
            </a:solidFill>
            <a:prstDash val="solid"/>
            <a:round/>
            <a:headEnd type="triangle" w="sm" len="med"/>
            <a:tailEnd type="triangle" w="sm" len="med"/>
          </a:ln>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箭头连接符 9"/>
          <p:cNvCxnSpPr/>
          <p:nvPr/>
        </p:nvCxnSpPr>
        <p:spPr bwMode="gray">
          <a:xfrm>
            <a:off x="619873" y="2336109"/>
            <a:ext cx="763309" cy="0"/>
          </a:xfrm>
          <a:prstGeom prst="straightConnector1">
            <a:avLst/>
          </a:prstGeom>
          <a:noFill/>
          <a:ln w="57150" algn="ctr">
            <a:solidFill>
              <a:srgbClr val="EC7061"/>
            </a:solidFill>
            <a:prstDash val="solid"/>
            <a:round/>
            <a:headEnd type="triangle" w="sm" len="med"/>
            <a:tailEnd type="triangle" w="sm" len="med"/>
          </a:ln>
        </p:spPr>
      </p:cxnSp>
      <p:sp>
        <p:nvSpPr>
          <p:cNvPr id="55" name="文本框 54"/>
          <p:cNvSpPr txBox="1"/>
          <p:nvPr/>
        </p:nvSpPr>
        <p:spPr bwMode="gray">
          <a:xfrm>
            <a:off x="190258" y="1781511"/>
            <a:ext cx="1622539"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Layer 2 communication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Rectangle 38"/>
          <p:cNvSpPr/>
          <p:nvPr/>
        </p:nvSpPr>
        <p:spPr bwMode="gray">
          <a:xfrm>
            <a:off x="9580221" y="1852365"/>
            <a:ext cx="831276" cy="25695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41"/>
          <p:cNvSpPr/>
          <p:nvPr/>
        </p:nvSpPr>
        <p:spPr bwMode="gray">
          <a:xfrm>
            <a:off x="8225007" y="1852365"/>
            <a:ext cx="1355214" cy="25695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TCP/UDP header</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Rectangle 42"/>
          <p:cNvSpPr/>
          <p:nvPr/>
        </p:nvSpPr>
        <p:spPr bwMode="gray">
          <a:xfrm>
            <a:off x="7393732" y="1852365"/>
            <a:ext cx="831273" cy="25599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header</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Rectangle 43"/>
          <p:cNvSpPr/>
          <p:nvPr/>
        </p:nvSpPr>
        <p:spPr bwMode="gray">
          <a:xfrm>
            <a:off x="6031008" y="1852365"/>
            <a:ext cx="1362724" cy="2559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Ethernet header</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Rectangle 44"/>
          <p:cNvSpPr/>
          <p:nvPr/>
        </p:nvSpPr>
        <p:spPr bwMode="gray">
          <a:xfrm>
            <a:off x="10411496" y="1852365"/>
            <a:ext cx="1285537" cy="25599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Ethernet trailer</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45"/>
          <p:cNvSpPr txBox="1"/>
          <p:nvPr/>
        </p:nvSpPr>
        <p:spPr bwMode="gray">
          <a:xfrm>
            <a:off x="8383459" y="1400782"/>
            <a:ext cx="105716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Layer 4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46"/>
          <p:cNvSpPr txBox="1"/>
          <p:nvPr/>
        </p:nvSpPr>
        <p:spPr bwMode="gray">
          <a:xfrm>
            <a:off x="7294520" y="1400782"/>
            <a:ext cx="105716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Layer 3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47"/>
          <p:cNvSpPr txBox="1"/>
          <p:nvPr/>
        </p:nvSpPr>
        <p:spPr bwMode="gray">
          <a:xfrm>
            <a:off x="6213327" y="1400782"/>
            <a:ext cx="105716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Layer 2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3"/>
          <p:cNvSpPr/>
          <p:nvPr/>
        </p:nvSpPr>
        <p:spPr bwMode="gray">
          <a:xfrm>
            <a:off x="6720424" y="2072219"/>
            <a:ext cx="87923" cy="87923"/>
          </a:xfrm>
          <a:prstGeom prst="ellipse">
            <a:avLst/>
          </a:prstGeom>
          <a:solidFill>
            <a:schemeClr val="tx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49"/>
          <p:cNvSpPr/>
          <p:nvPr/>
        </p:nvSpPr>
        <p:spPr bwMode="gray">
          <a:xfrm>
            <a:off x="6933260" y="2072219"/>
            <a:ext cx="87923" cy="87923"/>
          </a:xfrm>
          <a:prstGeom prst="ellipse">
            <a:avLst/>
          </a:prstGeom>
          <a:solidFill>
            <a:schemeClr val="tx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Straight Connector 50"/>
          <p:cNvCxnSpPr/>
          <p:nvPr/>
        </p:nvCxnSpPr>
        <p:spPr bwMode="gray">
          <a:xfrm>
            <a:off x="6761785" y="2160142"/>
            <a:ext cx="0" cy="467931"/>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51"/>
          <p:cNvSpPr txBox="1"/>
          <p:nvPr/>
        </p:nvSpPr>
        <p:spPr bwMode="gray">
          <a:xfrm>
            <a:off x="5926952" y="2583737"/>
            <a:ext cx="142751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Destination 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Straight Connector 52"/>
          <p:cNvCxnSpPr>
            <a:stCxn id="65" idx="5"/>
          </p:cNvCxnSpPr>
          <p:nvPr/>
        </p:nvCxnSpPr>
        <p:spPr bwMode="gray">
          <a:xfrm>
            <a:off x="7008307" y="2147266"/>
            <a:ext cx="801061" cy="436471"/>
          </a:xfrm>
          <a:prstGeom prst="line">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53"/>
          <p:cNvSpPr txBox="1"/>
          <p:nvPr/>
        </p:nvSpPr>
        <p:spPr bwMode="gray">
          <a:xfrm>
            <a:off x="7126520" y="2583737"/>
            <a:ext cx="1392289"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Source 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55"/>
          <p:cNvSpPr txBox="1"/>
          <p:nvPr/>
        </p:nvSpPr>
        <p:spPr bwMode="gray">
          <a:xfrm>
            <a:off x="6115688" y="2994864"/>
            <a:ext cx="5599634" cy="3400931"/>
          </a:xfrm>
          <a:prstGeom prst="rect">
            <a:avLst/>
          </a:prstGeom>
          <a:noFill/>
        </p:spPr>
        <p:txBody>
          <a:bodyPr wrap="square" rtlCol="0">
            <a:spAutoFit/>
          </a:bodyPr>
          <a:lstStyle/>
          <a:p>
            <a:pPr marL="174625" indent="-174625"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Layer 2 switching is a basic function of Ethernet switches.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 Layer 2 switching, a switch forwards a frame according to the destination MAC address in the Layer 2 header of the frame.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Each switch maintains a MAC address table to guide data frame forwarding.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When receiving a data frame, the switch queries the destination MAC address of the frame in the MAC address table and performs the corresponding operation according to the matched entry. When a switch receives a data frame, it also learns the source MAC address of the frame.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486972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圆角矩形 87"/>
          <p:cNvSpPr/>
          <p:nvPr/>
        </p:nvSpPr>
        <p:spPr bwMode="gray">
          <a:xfrm>
            <a:off x="4683700" y="4198641"/>
            <a:ext cx="1420046" cy="1343931"/>
          </a:xfrm>
          <a:prstGeom prst="roundRect">
            <a:avLst>
              <a:gd name="adj" fmla="val 7445"/>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46088" y="4198641"/>
            <a:ext cx="4053557" cy="1343931"/>
          </a:xfrm>
          <a:prstGeom prst="roundRect">
            <a:avLst>
              <a:gd name="adj" fmla="val 744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Group 165"/>
          <p:cNvGrpSpPr/>
          <p:nvPr/>
        </p:nvGrpSpPr>
        <p:grpSpPr bwMode="gray">
          <a:xfrm rot="10800000">
            <a:off x="1893855" y="2286096"/>
            <a:ext cx="2803836" cy="1205915"/>
            <a:chOff x="-1233037" y="914446"/>
            <a:chExt cx="1573823" cy="778776"/>
          </a:xfrm>
        </p:grpSpPr>
        <p:cxnSp>
          <p:nvCxnSpPr>
            <p:cNvPr id="8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5" name="文本占位符 4"/>
          <p:cNvSpPr>
            <a:spLocks noGrp="1"/>
          </p:cNvSpPr>
          <p:nvPr>
            <p:ph type="body" sz="quarter" idx="10"/>
          </p:nvPr>
        </p:nvSpPr>
        <p:spPr bwMode="gray">
          <a:xfrm>
            <a:off x="6103746" y="1242453"/>
            <a:ext cx="5654306" cy="4849254"/>
          </a:xfrm>
        </p:spPr>
        <p:txBody>
          <a:bodyPr/>
          <a:lstStyle/>
          <a:p>
            <a:pPr>
              <a:lnSpc>
                <a:spcPct val="125000"/>
              </a:lnSpc>
            </a:pPr>
            <a:r>
              <a:rPr lang="en-US" altLang="zh-CN" sz="1400" dirty="0" smtClean="0">
                <a:sym typeface="Huawei Sans" panose="020C0503030203020204" pitchFamily="34" charset="0"/>
              </a:rPr>
              <a:t>Virtual Local Area Network (VLAN) technology logically divides a physical LAN into multiple broadcast domains, each of which is called a VLAN.</a:t>
            </a:r>
          </a:p>
          <a:p>
            <a:pPr>
              <a:lnSpc>
                <a:spcPct val="125000"/>
              </a:lnSpc>
            </a:pPr>
            <a:r>
              <a:rPr lang="en-US" altLang="zh-CN" sz="1400" dirty="0" smtClean="0">
                <a:sym typeface="Huawei Sans" panose="020C0503030203020204" pitchFamily="34" charset="0"/>
              </a:rPr>
              <a:t>All devices in a VLAN belong to the same broadcast domain. Different VLANs belong to different broadcast domains.</a:t>
            </a:r>
          </a:p>
          <a:p>
            <a:pPr>
              <a:lnSpc>
                <a:spcPct val="125000"/>
              </a:lnSpc>
            </a:pPr>
            <a:r>
              <a:rPr lang="en-US" altLang="zh-CN" sz="1400" dirty="0" smtClean="0">
                <a:sym typeface="Huawei Sans" panose="020C0503030203020204" pitchFamily="34" charset="0"/>
              </a:rPr>
              <a:t>Devices in a VLAN can directly communicate with each other, whereas devices in different VLANs cannot communicate directly.</a:t>
            </a:r>
          </a:p>
          <a:p>
            <a:pPr>
              <a:lnSpc>
                <a:spcPct val="125000"/>
              </a:lnSpc>
            </a:pPr>
            <a:r>
              <a:rPr lang="en-US" altLang="zh-CN" sz="1400" dirty="0" smtClean="0">
                <a:sym typeface="Huawei Sans" panose="020C0503030203020204" pitchFamily="34" charset="0"/>
              </a:rPr>
              <a:t>Services in different VLANs are isolated from each other. Devices in different VLANs communicate with each other through Layer 3 devices.</a:t>
            </a:r>
          </a:p>
          <a:p>
            <a:pPr>
              <a:lnSpc>
                <a:spcPct val="125000"/>
              </a:lnSpc>
            </a:pPr>
            <a:r>
              <a:rPr lang="en-US" altLang="zh-CN" sz="1400" dirty="0" smtClean="0">
                <a:sym typeface="Huawei Sans" panose="020C0503030203020204" pitchFamily="34" charset="0"/>
              </a:rPr>
              <a:t>Generally, a VLAN is a logical subnet.</a:t>
            </a:r>
          </a:p>
          <a:p>
            <a:pPr>
              <a:lnSpc>
                <a:spcPct val="125000"/>
              </a:lnSpc>
            </a:pPr>
            <a:r>
              <a:rPr lang="en-US" altLang="zh-CN" sz="1400" dirty="0" smtClean="0">
                <a:sym typeface="Huawei Sans" panose="020C0503030203020204" pitchFamily="34" charset="0"/>
              </a:rPr>
              <a:t>Members of a VLAN are allocated based on interfaces of a switch. Generally, an interface of a switch is added to a specified VLAN. In this case, the device connected to the interface is added to the VLAN.</a:t>
            </a:r>
          </a:p>
          <a:p>
            <a:pPr>
              <a:lnSpc>
                <a:spcPct val="125000"/>
              </a:lnSpc>
            </a:pPr>
            <a:endParaRPr lang="zh-CN" altLang="en-US" sz="1400" dirty="0"/>
          </a:p>
        </p:txBody>
      </p:sp>
      <p:sp>
        <p:nvSpPr>
          <p:cNvPr id="3" name="标题 2"/>
          <p:cNvSpPr>
            <a:spLocks noGrp="1"/>
          </p:cNvSpPr>
          <p:nvPr>
            <p:ph type="title"/>
          </p:nvPr>
        </p:nvSpPr>
        <p:spPr bwMode="gray"/>
        <p:txBody>
          <a:bodyPr/>
          <a:lstStyle/>
          <a:p>
            <a:r>
              <a:rPr lang="en-US" smtClean="0">
                <a:sym typeface="Huawei Sans" panose="020C0503030203020204" pitchFamily="34" charset="0"/>
              </a:rPr>
              <a:t>VLAN</a:t>
            </a:r>
            <a:endParaRPr lang="en-US" altLang="zh-CN" dirty="0">
              <a:sym typeface="Huawei Sans" panose="020C0503030203020204" pitchFamily="34" charset="0"/>
            </a:endParaRPr>
          </a:p>
        </p:txBody>
      </p:sp>
      <p:grpSp>
        <p:nvGrpSpPr>
          <p:cNvPr id="46" name="Group 165"/>
          <p:cNvGrpSpPr/>
          <p:nvPr/>
        </p:nvGrpSpPr>
        <p:grpSpPr bwMode="gray">
          <a:xfrm rot="10800000">
            <a:off x="1001528" y="3590553"/>
            <a:ext cx="1689846" cy="867073"/>
            <a:chOff x="-1233037" y="914446"/>
            <a:chExt cx="1573823" cy="778776"/>
          </a:xfrm>
        </p:grpSpPr>
        <p:cxnSp>
          <p:nvCxnSpPr>
            <p:cNvPr id="4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49" name="Group 165"/>
          <p:cNvGrpSpPr/>
          <p:nvPr/>
        </p:nvGrpSpPr>
        <p:grpSpPr bwMode="gray">
          <a:xfrm rot="10800000">
            <a:off x="3876526" y="3590553"/>
            <a:ext cx="1689846" cy="867073"/>
            <a:chOff x="-1233037" y="914446"/>
            <a:chExt cx="1573823" cy="778776"/>
          </a:xfrm>
        </p:grpSpPr>
        <p:cxnSp>
          <p:nvCxnSpPr>
            <p:cNvPr id="5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5" name="图片 87" descr="汇聚交换机.png"/>
          <p:cNvPicPr>
            <a:picLocks noChangeAspect="1"/>
          </p:cNvPicPr>
          <p:nvPr/>
        </p:nvPicPr>
        <p:blipFill>
          <a:blip r:embed="rId3" cstate="print"/>
          <a:stretch>
            <a:fillRect/>
          </a:stretch>
        </p:blipFill>
        <p:spPr bwMode="gray">
          <a:xfrm>
            <a:off x="3050321" y="2085272"/>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1600997" y="3345914"/>
            <a:ext cx="490909" cy="401653"/>
          </a:xfrm>
          <a:prstGeom prst="rect">
            <a:avLst/>
          </a:prstGeom>
        </p:spPr>
      </p:pic>
      <p:pic>
        <p:nvPicPr>
          <p:cNvPr id="57" name="图片 76" descr="接入交换机.png"/>
          <p:cNvPicPr>
            <a:picLocks noChangeAspect="1"/>
          </p:cNvPicPr>
          <p:nvPr/>
        </p:nvPicPr>
        <p:blipFill>
          <a:blip r:embed="rId4" cstate="print"/>
          <a:stretch>
            <a:fillRect/>
          </a:stretch>
        </p:blipFill>
        <p:spPr bwMode="gray">
          <a:xfrm>
            <a:off x="4499645" y="3345914"/>
            <a:ext cx="490909" cy="401653"/>
          </a:xfrm>
          <a:prstGeom prst="rect">
            <a:avLst/>
          </a:prstGeom>
        </p:spPr>
      </p:pic>
      <p:pic>
        <p:nvPicPr>
          <p:cNvPr id="58" name="图片 14" descr="日志告警服务器-蓝.png"/>
          <p:cNvPicPr>
            <a:picLocks noChangeAspect="1"/>
          </p:cNvPicPr>
          <p:nvPr/>
        </p:nvPicPr>
        <p:blipFill>
          <a:blip r:embed="rId5" cstate="print"/>
          <a:stretch>
            <a:fillRect/>
          </a:stretch>
        </p:blipFill>
        <p:spPr bwMode="gray">
          <a:xfrm>
            <a:off x="810253" y="4387025"/>
            <a:ext cx="490552" cy="306312"/>
          </a:xfrm>
          <a:prstGeom prst="rect">
            <a:avLst/>
          </a:prstGeom>
        </p:spPr>
      </p:pic>
      <p:pic>
        <p:nvPicPr>
          <p:cNvPr id="59" name="图片 47" descr="打印机.png"/>
          <p:cNvPicPr>
            <a:picLocks noChangeAspect="1"/>
          </p:cNvPicPr>
          <p:nvPr/>
        </p:nvPicPr>
        <p:blipFill>
          <a:blip r:embed="rId6" cstate="print"/>
          <a:stretch>
            <a:fillRect/>
          </a:stretch>
        </p:blipFill>
        <p:spPr bwMode="gray">
          <a:xfrm>
            <a:off x="3744764" y="4362619"/>
            <a:ext cx="444786" cy="365835"/>
          </a:xfrm>
          <a:prstGeom prst="rect">
            <a:avLst/>
          </a:prstGeom>
        </p:spPr>
      </p:pic>
      <p:grpSp>
        <p:nvGrpSpPr>
          <p:cNvPr id="60" name="组合 211"/>
          <p:cNvGrpSpPr/>
          <p:nvPr/>
        </p:nvGrpSpPr>
        <p:grpSpPr bwMode="gray">
          <a:xfrm>
            <a:off x="5270764" y="4457717"/>
            <a:ext cx="515863" cy="256225"/>
            <a:chOff x="5310188" y="1243013"/>
            <a:chExt cx="915988" cy="414338"/>
          </a:xfrm>
          <a:solidFill>
            <a:srgbClr val="7A7B7C"/>
          </a:solidFill>
        </p:grpSpPr>
        <p:sp>
          <p:nvSpPr>
            <p:cNvPr id="61"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9" name="组合 68"/>
          <p:cNvGrpSpPr/>
          <p:nvPr/>
        </p:nvGrpSpPr>
        <p:grpSpPr bwMode="gray">
          <a:xfrm>
            <a:off x="2438414" y="4351372"/>
            <a:ext cx="445956" cy="377619"/>
            <a:chOff x="2557450" y="4936459"/>
            <a:chExt cx="445956" cy="343290"/>
          </a:xfrm>
        </p:grpSpPr>
        <p:pic>
          <p:nvPicPr>
            <p:cNvPr id="70"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1" name="矩形 70"/>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框 71"/>
          <p:cNvSpPr txBox="1"/>
          <p:nvPr/>
        </p:nvSpPr>
        <p:spPr bwMode="gray">
          <a:xfrm>
            <a:off x="2908644" y="1770186"/>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568048" y="3408240"/>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4974308" y="3408240"/>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450434" y="4758687"/>
            <a:ext cx="1215397" cy="461665"/>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2022380" y="4758687"/>
            <a:ext cx="1215397" cy="461665"/>
          </a:xfrm>
          <a:prstGeom prst="rect">
            <a:avLst/>
          </a:prstGeom>
          <a:noFill/>
        </p:spPr>
        <p:txBody>
          <a:bodyPr wrap="none" rtlCol="0">
            <a:spAutoFit/>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3359459" y="4758687"/>
            <a:ext cx="1215397" cy="461665"/>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192.168.1.3/24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899600" y="4758687"/>
            <a:ext cx="1250663" cy="461665"/>
          </a:xfrm>
          <a:prstGeom prst="rect">
            <a:avLst/>
          </a:prstGeom>
          <a:noFill/>
        </p:spPr>
        <p:txBody>
          <a:bodyPr wrap="none" rtlCol="0">
            <a:sp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black">
          <a:xfrm>
            <a:off x="2756408" y="5261341"/>
            <a:ext cx="1367682" cy="276999"/>
          </a:xfrm>
          <a:prstGeom prst="rect">
            <a:avLst/>
          </a:prstGeom>
          <a:noFill/>
        </p:spPr>
        <p:txBody>
          <a:bodyPr wrap="none" rtlCol="0">
            <a:spAutoFit/>
          </a:bodyPr>
          <a:lstStyle/>
          <a:p>
            <a:pPr fontAlgn="ctr"/>
            <a:r>
              <a:rPr lang="en-US" altLang="zh-CN" sz="1200" dirty="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10 (office)</a:t>
            </a:r>
          </a:p>
        </p:txBody>
      </p:sp>
      <p:sp>
        <p:nvSpPr>
          <p:cNvPr id="90" name="文本框 89"/>
          <p:cNvSpPr txBox="1"/>
          <p:nvPr/>
        </p:nvSpPr>
        <p:spPr bwMode="black">
          <a:xfrm>
            <a:off x="4559867" y="5261341"/>
            <a:ext cx="1750800" cy="276999"/>
          </a:xfrm>
          <a:prstGeom prst="rect">
            <a:avLst/>
          </a:prstGeom>
          <a:noFill/>
        </p:spPr>
        <p:txBody>
          <a:bodyPr wrap="none" rtlCol="0">
            <a:spAutoFit/>
          </a:bodyPr>
          <a:lstStyle/>
          <a:p>
            <a:pPr algn="ctr" fontAlgn="ctr"/>
            <a:r>
              <a:rPr lang="en-US" altLang="zh-CN" sz="12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 (monitoring)</a:t>
            </a:r>
          </a:p>
        </p:txBody>
      </p:sp>
    </p:spTree>
    <p:extLst>
      <p:ext uri="{BB962C8B-B14F-4D97-AF65-F5344CB8AC3E}">
        <p14:creationId xmlns:p14="http://schemas.microsoft.com/office/powerpoint/2010/main" val="27708845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xfrm>
            <a:off x="6095379" y="1242452"/>
            <a:ext cx="5662673" cy="5139297"/>
          </a:xfrm>
        </p:spPr>
        <p:txBody>
          <a:bodyPr/>
          <a:lstStyle/>
          <a:p>
            <a:pPr marL="0" indent="0">
              <a:buNone/>
            </a:pPr>
            <a:r>
              <a:rPr lang="en-US" altLang="zh-CN" sz="1600" dirty="0" smtClean="0">
                <a:sym typeface="Huawei Sans" panose="020C0503030203020204" pitchFamily="34" charset="0"/>
              </a:rPr>
              <a:t>Ethernet Layer 2 interfaces on switches are classified into the following types:</a:t>
            </a:r>
          </a:p>
          <a:p>
            <a:pPr lvl="1"/>
            <a:r>
              <a:rPr lang="en-US" altLang="zh-CN" sz="1400" dirty="0" smtClean="0">
                <a:sym typeface="Huawei Sans" panose="020C0503030203020204" pitchFamily="34" charset="0"/>
              </a:rPr>
              <a:t>An access interface is used to connect a switch to a terminal, such as a PC or server. Typically, the NICs on such a terminal receive and send only untagged frames. An access interface can be added to only one VLAN.</a:t>
            </a:r>
          </a:p>
          <a:p>
            <a:pPr lvl="1"/>
            <a:r>
              <a:rPr lang="en-US" altLang="zh-CN" sz="1400" dirty="0" smtClean="0">
                <a:sym typeface="Huawei Sans" panose="020C0503030203020204" pitchFamily="34" charset="0"/>
              </a:rPr>
              <a:t>A trunk interface allows frames that belong to multiple VLANs to pass through and differentiates the frames using the 802.1Q tag. This type of interface is used to connect a switch to another switch or a sub-interface on a device, such as a router or firewall.</a:t>
            </a:r>
          </a:p>
          <a:p>
            <a:pPr lvl="1"/>
            <a:r>
              <a:rPr lang="en-US" altLang="zh-CN" sz="1400" dirty="0" smtClean="0">
                <a:sym typeface="Huawei Sans" panose="020C0503030203020204" pitchFamily="34" charset="0"/>
              </a:rPr>
              <a:t>Similar to a trunk interface, a hybrid interface also allows frames that belong to multiple VLANs to pass through and differentiates the frames using the 802.1Q tag. You can determine whether to allow a hybrid interface to carry VLAN tags when sending the frames of one or more VLANs.</a:t>
            </a:r>
          </a:p>
          <a:p>
            <a:pPr lvl="1"/>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Layer 2 Ethernet Interface Types</a:t>
            </a:r>
            <a:endParaRPr lang="en-US" altLang="zh-CN" dirty="0">
              <a:sym typeface="Huawei Sans" panose="020C0503030203020204" pitchFamily="34" charset="0"/>
            </a:endParaRPr>
          </a:p>
        </p:txBody>
      </p:sp>
      <p:sp>
        <p:nvSpPr>
          <p:cNvPr id="37" name="椭圆 36"/>
          <p:cNvSpPr/>
          <p:nvPr/>
        </p:nvSpPr>
        <p:spPr bwMode="gray">
          <a:xfrm>
            <a:off x="1050940" y="6027251"/>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p:nvPr/>
        </p:nvSpPr>
        <p:spPr bwMode="invGray">
          <a:xfrm>
            <a:off x="2264822" y="6027251"/>
            <a:ext cx="161831" cy="161831"/>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1189410" y="5969667"/>
            <a:ext cx="639919"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2403292" y="5969667"/>
            <a:ext cx="590226"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Trunk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4683700" y="4418056"/>
            <a:ext cx="1420046" cy="1343931"/>
          </a:xfrm>
          <a:prstGeom prst="roundRect">
            <a:avLst>
              <a:gd name="adj" fmla="val 7445"/>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446088" y="4418056"/>
            <a:ext cx="4053557" cy="1343931"/>
          </a:xfrm>
          <a:prstGeom prst="roundRect">
            <a:avLst>
              <a:gd name="adj" fmla="val 744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Group 165"/>
          <p:cNvGrpSpPr/>
          <p:nvPr/>
        </p:nvGrpSpPr>
        <p:grpSpPr bwMode="gray">
          <a:xfrm rot="10800000">
            <a:off x="1893855" y="2505511"/>
            <a:ext cx="2803836" cy="1205915"/>
            <a:chOff x="-1233037" y="914446"/>
            <a:chExt cx="1573823" cy="778776"/>
          </a:xfrm>
        </p:grpSpPr>
        <p:cxnSp>
          <p:nvCxnSpPr>
            <p:cNvPr id="5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2" name="Group 165"/>
          <p:cNvGrpSpPr/>
          <p:nvPr/>
        </p:nvGrpSpPr>
        <p:grpSpPr bwMode="gray">
          <a:xfrm rot="10800000">
            <a:off x="1001528" y="3809968"/>
            <a:ext cx="1689846" cy="867073"/>
            <a:chOff x="-1233037" y="914446"/>
            <a:chExt cx="1573823" cy="778776"/>
          </a:xfrm>
        </p:grpSpPr>
        <p:cxnSp>
          <p:nvCxnSpPr>
            <p:cNvPr id="5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5" name="Group 165"/>
          <p:cNvGrpSpPr/>
          <p:nvPr/>
        </p:nvGrpSpPr>
        <p:grpSpPr bwMode="gray">
          <a:xfrm rot="10800000">
            <a:off x="3876526" y="3809968"/>
            <a:ext cx="1689846" cy="867073"/>
            <a:chOff x="-1233037" y="914446"/>
            <a:chExt cx="1573823" cy="778776"/>
          </a:xfrm>
        </p:grpSpPr>
        <p:cxnSp>
          <p:nvCxnSpPr>
            <p:cNvPr id="5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8" name="图片 87" descr="汇聚交换机.png"/>
          <p:cNvPicPr>
            <a:picLocks noChangeAspect="1"/>
          </p:cNvPicPr>
          <p:nvPr/>
        </p:nvPicPr>
        <p:blipFill>
          <a:blip r:embed="rId3" cstate="print"/>
          <a:stretch>
            <a:fillRect/>
          </a:stretch>
        </p:blipFill>
        <p:spPr bwMode="gray">
          <a:xfrm>
            <a:off x="3063623" y="2304687"/>
            <a:ext cx="490909" cy="401653"/>
          </a:xfrm>
          <a:prstGeom prst="rect">
            <a:avLst/>
          </a:prstGeom>
        </p:spPr>
      </p:pic>
      <p:pic>
        <p:nvPicPr>
          <p:cNvPr id="59" name="图片 76" descr="接入交换机.png"/>
          <p:cNvPicPr>
            <a:picLocks noChangeAspect="1"/>
          </p:cNvPicPr>
          <p:nvPr/>
        </p:nvPicPr>
        <p:blipFill>
          <a:blip r:embed="rId4" cstate="print"/>
          <a:stretch>
            <a:fillRect/>
          </a:stretch>
        </p:blipFill>
        <p:spPr bwMode="gray">
          <a:xfrm>
            <a:off x="1600997" y="3565329"/>
            <a:ext cx="490909" cy="401653"/>
          </a:xfrm>
          <a:prstGeom prst="rect">
            <a:avLst/>
          </a:prstGeom>
        </p:spPr>
      </p:pic>
      <p:pic>
        <p:nvPicPr>
          <p:cNvPr id="60" name="图片 76" descr="接入交换机.png"/>
          <p:cNvPicPr>
            <a:picLocks noChangeAspect="1"/>
          </p:cNvPicPr>
          <p:nvPr/>
        </p:nvPicPr>
        <p:blipFill>
          <a:blip r:embed="rId4" cstate="print"/>
          <a:stretch>
            <a:fillRect/>
          </a:stretch>
        </p:blipFill>
        <p:spPr bwMode="gray">
          <a:xfrm>
            <a:off x="4499645" y="3565329"/>
            <a:ext cx="490909" cy="401653"/>
          </a:xfrm>
          <a:prstGeom prst="rect">
            <a:avLst/>
          </a:prstGeom>
        </p:spPr>
      </p:pic>
      <p:pic>
        <p:nvPicPr>
          <p:cNvPr id="61" name="图片 14" descr="日志告警服务器-蓝.png"/>
          <p:cNvPicPr>
            <a:picLocks noChangeAspect="1"/>
          </p:cNvPicPr>
          <p:nvPr/>
        </p:nvPicPr>
        <p:blipFill>
          <a:blip r:embed="rId5" cstate="print"/>
          <a:stretch>
            <a:fillRect/>
          </a:stretch>
        </p:blipFill>
        <p:spPr bwMode="gray">
          <a:xfrm>
            <a:off x="810253" y="4606440"/>
            <a:ext cx="490552" cy="306312"/>
          </a:xfrm>
          <a:prstGeom prst="rect">
            <a:avLst/>
          </a:prstGeom>
        </p:spPr>
      </p:pic>
      <p:pic>
        <p:nvPicPr>
          <p:cNvPr id="62" name="图片 47" descr="打印机.png"/>
          <p:cNvPicPr>
            <a:picLocks noChangeAspect="1"/>
          </p:cNvPicPr>
          <p:nvPr/>
        </p:nvPicPr>
        <p:blipFill>
          <a:blip r:embed="rId6" cstate="print"/>
          <a:stretch>
            <a:fillRect/>
          </a:stretch>
        </p:blipFill>
        <p:spPr bwMode="gray">
          <a:xfrm>
            <a:off x="3744764" y="4582034"/>
            <a:ext cx="444786" cy="365835"/>
          </a:xfrm>
          <a:prstGeom prst="rect">
            <a:avLst/>
          </a:prstGeom>
        </p:spPr>
      </p:pic>
      <p:grpSp>
        <p:nvGrpSpPr>
          <p:cNvPr id="63" name="组合 211"/>
          <p:cNvGrpSpPr/>
          <p:nvPr/>
        </p:nvGrpSpPr>
        <p:grpSpPr bwMode="gray">
          <a:xfrm>
            <a:off x="5270764" y="4677132"/>
            <a:ext cx="515863" cy="256225"/>
            <a:chOff x="5310188" y="1243013"/>
            <a:chExt cx="915988" cy="414338"/>
          </a:xfrm>
          <a:solidFill>
            <a:srgbClr val="7A7B7C"/>
          </a:solidFill>
        </p:grpSpPr>
        <p:sp>
          <p:nvSpPr>
            <p:cNvPr id="6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 name="组合 71"/>
          <p:cNvGrpSpPr/>
          <p:nvPr/>
        </p:nvGrpSpPr>
        <p:grpSpPr bwMode="gray">
          <a:xfrm>
            <a:off x="2438414" y="4570787"/>
            <a:ext cx="445956" cy="377619"/>
            <a:chOff x="2557450" y="4936459"/>
            <a:chExt cx="445956" cy="343290"/>
          </a:xfrm>
        </p:grpSpPr>
        <p:pic>
          <p:nvPicPr>
            <p:cNvPr id="73"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4" name="矩形 73"/>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文本框 74"/>
          <p:cNvSpPr txBox="1"/>
          <p:nvPr/>
        </p:nvSpPr>
        <p:spPr bwMode="gray">
          <a:xfrm>
            <a:off x="2908644" y="2831470"/>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68048" y="3627655"/>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4974308" y="3627655"/>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50434" y="4978102"/>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2022380" y="4978102"/>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3359459" y="4978102"/>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192.168.1.3/24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4917233" y="4978102"/>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invGray">
          <a:xfrm>
            <a:off x="2756408" y="5480756"/>
            <a:ext cx="1364476" cy="276999"/>
          </a:xfrm>
          <a:prstGeom prst="rect">
            <a:avLst/>
          </a:prstGeom>
          <a:noFill/>
        </p:spPr>
        <p:txBody>
          <a:bodyPr wrap="none" rtlCol="0">
            <a:spAutoFit/>
          </a:bodyPr>
          <a:lstStyle/>
          <a:p>
            <a:pPr fontAlgn="ctr"/>
            <a:r>
              <a:rPr lang="en-US" sz="1200" dirty="0" smtClean="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10 (office)</a:t>
            </a:r>
            <a:endParaRPr lang="en-US" altLang="zh-CN" sz="1200" dirty="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invGray">
          <a:xfrm>
            <a:off x="4661175" y="5332718"/>
            <a:ext cx="1461164" cy="461665"/>
          </a:xfrm>
          <a:prstGeom prst="rect">
            <a:avLst/>
          </a:prstGeom>
          <a:noFill/>
        </p:spPr>
        <p:txBody>
          <a:bodyPr wrap="square" rtlCol="0">
            <a:spAutoFit/>
          </a:bodyPr>
          <a:lstStyle/>
          <a:p>
            <a:pPr algn="ct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 (monitoring)</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063623" y="1500901"/>
            <a:ext cx="490909" cy="401652"/>
          </a:xfrm>
          <a:prstGeom prst="rect">
            <a:avLst/>
          </a:prstGeom>
          <a:noFill/>
        </p:spPr>
      </p:pic>
      <p:cxnSp>
        <p:nvCxnSpPr>
          <p:cNvPr id="85" name="Straight Connector 167"/>
          <p:cNvCxnSpPr>
            <a:stCxn id="84" idx="2"/>
            <a:endCxn id="58" idx="0"/>
          </p:cNvCxnSpPr>
          <p:nvPr/>
        </p:nvCxnSpPr>
        <p:spPr bwMode="gray">
          <a:xfrm>
            <a:off x="3309078" y="1902553"/>
            <a:ext cx="0" cy="4021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6" name="椭圆 85"/>
          <p:cNvSpPr/>
          <p:nvPr/>
        </p:nvSpPr>
        <p:spPr bwMode="gray">
          <a:xfrm>
            <a:off x="1572537" y="3902910"/>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p:nvPr/>
        </p:nvSpPr>
        <p:spPr bwMode="gray">
          <a:xfrm>
            <a:off x="1945657" y="3902910"/>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p:cNvSpPr/>
          <p:nvPr/>
        </p:nvSpPr>
        <p:spPr bwMode="gray">
          <a:xfrm>
            <a:off x="4456723" y="3902910"/>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p:cNvSpPr/>
          <p:nvPr/>
        </p:nvSpPr>
        <p:spPr bwMode="gray">
          <a:xfrm>
            <a:off x="4829843" y="3902910"/>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p:cNvSpPr/>
          <p:nvPr/>
        </p:nvSpPr>
        <p:spPr bwMode="invGray">
          <a:xfrm>
            <a:off x="1972997" y="3503516"/>
            <a:ext cx="161831" cy="161831"/>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p:cNvSpPr/>
          <p:nvPr/>
        </p:nvSpPr>
        <p:spPr bwMode="invGray">
          <a:xfrm>
            <a:off x="4431293" y="3503516"/>
            <a:ext cx="161831" cy="161831"/>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椭圆 93"/>
          <p:cNvSpPr/>
          <p:nvPr/>
        </p:nvSpPr>
        <p:spPr bwMode="invGray">
          <a:xfrm>
            <a:off x="2981854" y="2627954"/>
            <a:ext cx="161831" cy="161831"/>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p:cNvSpPr/>
          <p:nvPr/>
        </p:nvSpPr>
        <p:spPr bwMode="invGray">
          <a:xfrm>
            <a:off x="3446822" y="2627954"/>
            <a:ext cx="161831" cy="161831"/>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椭圆 91"/>
          <p:cNvSpPr/>
          <p:nvPr/>
        </p:nvSpPr>
        <p:spPr bwMode="gray">
          <a:xfrm>
            <a:off x="3228161" y="2142374"/>
            <a:ext cx="161831" cy="161831"/>
          </a:xfrm>
          <a:prstGeom prst="ellipse">
            <a:avLst/>
          </a:prstGeom>
          <a:solidFill>
            <a:srgbClr val="99FF66"/>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236240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gray">
          <a:xfrm>
            <a:off x="516000" y="1614049"/>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3305999" y="1614049"/>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391616" y="1614049"/>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181615" y="1614049"/>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809328" y="3151994"/>
            <a:ext cx="1883072" cy="623337"/>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Access (VLAN 10)</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3599327" y="3151994"/>
            <a:ext cx="1883072" cy="623337"/>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Access (VLAN 10)</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6684944" y="3151994"/>
            <a:ext cx="1883072" cy="623337"/>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Access (VLAN 10)</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9474943" y="3151994"/>
            <a:ext cx="1883072" cy="623337"/>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Access (VLAN 10)</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Access Interface</a:t>
            </a:r>
            <a:endParaRPr lang="en-US" altLang="zh-CN" dirty="0">
              <a:sym typeface="Huawei Sans" panose="020C0503030203020204" pitchFamily="34" charset="0"/>
            </a:endParaRPr>
          </a:p>
        </p:txBody>
      </p:sp>
      <p:cxnSp>
        <p:nvCxnSpPr>
          <p:cNvPr id="3" name="直接连接符 2"/>
          <p:cNvCxnSpPr/>
          <p:nvPr/>
        </p:nvCxnSpPr>
        <p:spPr bwMode="gray">
          <a:xfrm flipV="1">
            <a:off x="10456039" y="2714149"/>
            <a:ext cx="0" cy="437845"/>
          </a:xfrm>
          <a:prstGeom prst="line">
            <a:avLst/>
          </a:prstGeom>
          <a:ln w="38100">
            <a:solidFill>
              <a:srgbClr val="8B8C8C"/>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V="1">
            <a:off x="6096000" y="1241061"/>
            <a:ext cx="0" cy="4982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553294" y="1724312"/>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bwMode="gray">
          <a:xfrm flipV="1">
            <a:off x="1775520" y="3834639"/>
            <a:ext cx="0" cy="441921"/>
          </a:xfrm>
          <a:prstGeom prst="line">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bwMode="gray">
          <a:xfrm>
            <a:off x="4730211" y="6088275"/>
            <a:ext cx="1208806" cy="228395"/>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6351223" y="6088275"/>
            <a:ext cx="1354394" cy="228395"/>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Tagged frame</a:t>
            </a:r>
            <a:endParaRPr lang="en-US" altLang="zh-CN" sz="105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ltGray">
          <a:xfrm>
            <a:off x="6448226" y="6091012"/>
            <a:ext cx="238043" cy="228395"/>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475948" y="1202452"/>
            <a:ext cx="1484702" cy="307777"/>
          </a:xfrm>
          <a:prstGeom prst="rect">
            <a:avLst/>
          </a:prstGeom>
          <a:noFill/>
        </p:spPr>
        <p:txBody>
          <a:bodyPr wrap="non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receiving</a:t>
            </a:r>
            <a:endParaRPr lang="en-US"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096000" y="1202452"/>
            <a:ext cx="1388522" cy="307777"/>
          </a:xfrm>
          <a:prstGeom prst="rect">
            <a:avLst/>
          </a:prstGeom>
          <a:noFill/>
        </p:spPr>
        <p:txBody>
          <a:bodyPr wrap="non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sending</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p:nvPr/>
        </p:nvCxnSpPr>
        <p:spPr bwMode="gray">
          <a:xfrm flipV="1">
            <a:off x="1775520" y="2706441"/>
            <a:ext cx="0" cy="465640"/>
          </a:xfrm>
          <a:prstGeom prst="line">
            <a:avLst/>
          </a:prstGeom>
          <a:ln w="38100">
            <a:solidFill>
              <a:srgbClr val="8B8C8C"/>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gray">
          <a:xfrm>
            <a:off x="1092200" y="2379757"/>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ltGray">
          <a:xfrm>
            <a:off x="1353052" y="2379757"/>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032566" y="4148319"/>
            <a:ext cx="1495716"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466430" y="4537890"/>
            <a:ext cx="2568870" cy="1092607"/>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an untagged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permits the frame and adds a VLAN tag carrying the PVID of the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3343293" y="1724312"/>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p:nvPr/>
        </p:nvCxnSpPr>
        <p:spPr bwMode="gray">
          <a:xfrm flipV="1">
            <a:off x="4565519" y="3834639"/>
            <a:ext cx="0" cy="441921"/>
          </a:xfrm>
          <a:prstGeom prst="line">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V="1">
            <a:off x="4565519" y="2706442"/>
            <a:ext cx="0" cy="465639"/>
          </a:xfrm>
          <a:prstGeom prst="line">
            <a:avLst/>
          </a:prstGeom>
          <a:ln w="38100">
            <a:solidFill>
              <a:srgbClr val="8B8C8C"/>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3882199" y="2379757"/>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ltGray">
          <a:xfrm>
            <a:off x="4143051" y="2379757"/>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3882199" y="4148319"/>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3256429" y="4537890"/>
            <a:ext cx="2975406" cy="1538883"/>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 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the same as the PVID of the interface, the interface permits the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different from the PVID of the interface, the interface discards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428910" y="1724312"/>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p:nvPr/>
        </p:nvCxnSpPr>
        <p:spPr bwMode="gray">
          <a:xfrm flipV="1">
            <a:off x="7651136" y="3796540"/>
            <a:ext cx="0" cy="310901"/>
          </a:xfrm>
          <a:prstGeom prst="line">
            <a:avLst/>
          </a:prstGeom>
          <a:ln w="3810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V="1">
            <a:off x="7651136" y="2714149"/>
            <a:ext cx="0" cy="437845"/>
          </a:xfrm>
          <a:prstGeom prst="line">
            <a:avLst/>
          </a:prstGeom>
          <a:ln w="38100">
            <a:solidFill>
              <a:srgbClr val="8B8C8C"/>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6987693" y="4148319"/>
            <a:ext cx="1341983"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342046" y="4537890"/>
            <a:ext cx="2568870" cy="1277273"/>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the same as the PVID of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removes the VLAN tag from the frame and then sends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9218909" y="1724312"/>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757815" y="2379757"/>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ltGray">
          <a:xfrm>
            <a:off x="10018667" y="2379757"/>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9132045" y="4537890"/>
            <a:ext cx="2568870" cy="1092607"/>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different from the PVID of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is not allowed to send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ltGray">
          <a:xfrm>
            <a:off x="4143051" y="4145541"/>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6967816" y="2379757"/>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ltGray">
          <a:xfrm>
            <a:off x="7228668" y="2379757"/>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10347750" y="2799136"/>
            <a:ext cx="216578" cy="216578"/>
            <a:chOff x="8831750" y="5423427"/>
            <a:chExt cx="404117" cy="404117"/>
          </a:xfrm>
        </p:grpSpPr>
        <p:sp>
          <p:nvSpPr>
            <p:cNvPr id="45" name="椭圆 44"/>
            <p:cNvSpPr/>
            <p:nvPr/>
          </p:nvSpPr>
          <p:spPr bwMode="gray">
            <a:xfrm>
              <a:off x="8831750" y="5423427"/>
              <a:ext cx="404117" cy="404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禁止符 45"/>
            <p:cNvSpPr/>
            <p:nvPr/>
          </p:nvSpPr>
          <p:spPr bwMode="gray">
            <a:xfrm>
              <a:off x="8831750" y="5423427"/>
              <a:ext cx="404117" cy="404117"/>
            </a:xfrm>
            <a:prstGeom prst="noSmoking">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656672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Trunk Interface</a:t>
            </a:r>
            <a:endParaRPr lang="en-US" altLang="zh-CN" dirty="0">
              <a:sym typeface="Huawei Sans" panose="020C0503030203020204" pitchFamily="34" charset="0"/>
            </a:endParaRPr>
          </a:p>
        </p:txBody>
      </p:sp>
      <p:cxnSp>
        <p:nvCxnSpPr>
          <p:cNvPr id="3" name="直接连接符 2"/>
          <p:cNvCxnSpPr/>
          <p:nvPr/>
        </p:nvCxnSpPr>
        <p:spPr bwMode="gray">
          <a:xfrm flipV="1">
            <a:off x="1775520" y="2580217"/>
            <a:ext cx="0" cy="360040"/>
          </a:xfrm>
          <a:prstGeom prst="line">
            <a:avLst/>
          </a:prstGeom>
          <a:ln w="38100">
            <a:solidFill>
              <a:srgbClr val="8B8C8C"/>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V="1">
            <a:off x="10441135" y="2527198"/>
            <a:ext cx="0" cy="360040"/>
          </a:xfrm>
          <a:prstGeom prst="line">
            <a:avLst/>
          </a:prstGeom>
          <a:ln w="38100">
            <a:solidFill>
              <a:srgbClr val="8B8C8C"/>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 name="矩形 4"/>
          <p:cNvSpPr/>
          <p:nvPr/>
        </p:nvSpPr>
        <p:spPr bwMode="gray">
          <a:xfrm>
            <a:off x="516000" y="1496482"/>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p:nvPr/>
        </p:nvCxnSpPr>
        <p:spPr bwMode="gray">
          <a:xfrm flipV="1">
            <a:off x="6096000" y="1252284"/>
            <a:ext cx="0" cy="4982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bwMode="gray">
          <a:xfrm>
            <a:off x="644229" y="2887239"/>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Trunk (PVID=10)</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553294" y="1606745"/>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p:nvPr/>
        </p:nvCxnSpPr>
        <p:spPr bwMode="gray">
          <a:xfrm flipV="1">
            <a:off x="1775520" y="3717072"/>
            <a:ext cx="0" cy="441921"/>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bwMode="gray">
          <a:xfrm>
            <a:off x="4565519" y="1188138"/>
            <a:ext cx="2291908" cy="307777"/>
          </a:xfrm>
          <a:prstGeom prst="rect">
            <a:avLst/>
          </a:prstGeom>
          <a:noFill/>
        </p:spPr>
        <p:txBody>
          <a:bodyPr wrap="squar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receiving</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6096000" y="1188138"/>
            <a:ext cx="1388522" cy="307777"/>
          </a:xfrm>
          <a:prstGeom prst="rect">
            <a:avLst/>
          </a:prstGeom>
          <a:noFill/>
        </p:spPr>
        <p:txBody>
          <a:bodyPr wrap="non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sending</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1092200" y="2192806"/>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ltGray">
          <a:xfrm>
            <a:off x="1353052" y="2192806"/>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042505" y="4030752"/>
            <a:ext cx="1470210"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466430" y="4427778"/>
            <a:ext cx="2803544" cy="1646605"/>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an untagged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adds a VLAN tag with the VID being the PVID of the interface to the frame and permits the frame only when the PVID is in the list of VLAN IDs permitted by the interface. If the PVID is not in the list, the interface discards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3305999" y="1496482"/>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343293" y="1606745"/>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V="1">
            <a:off x="4565519" y="3717072"/>
            <a:ext cx="0" cy="441921"/>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565519" y="2580217"/>
            <a:ext cx="0" cy="360040"/>
          </a:xfrm>
          <a:prstGeom prst="line">
            <a:avLst/>
          </a:prstGeom>
          <a:ln w="38100">
            <a:solidFill>
              <a:srgbClr val="8B8C8C"/>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bwMode="gray">
          <a:xfrm>
            <a:off x="3882199" y="2192806"/>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ltGray">
          <a:xfrm>
            <a:off x="4143051" y="2192806"/>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3882199" y="4030752"/>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3387229" y="4427778"/>
            <a:ext cx="2568870" cy="1277273"/>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 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 the interface permits the frame. Otherwise, the interface discards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391616" y="1496482"/>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6428910" y="1606745"/>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V="1">
            <a:off x="7651136" y="3678973"/>
            <a:ext cx="0" cy="310901"/>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V="1">
            <a:off x="7651136" y="2527198"/>
            <a:ext cx="0" cy="360040"/>
          </a:xfrm>
          <a:prstGeom prst="line">
            <a:avLst/>
          </a:prstGeom>
          <a:ln w="38100">
            <a:solidFill>
              <a:srgbClr val="8B8C8C"/>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6918121" y="4030752"/>
            <a:ext cx="1470210"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6342045" y="4427778"/>
            <a:ext cx="2672745" cy="2015936"/>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the same as the PVID of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 the interface removes the tag from the frame and sends the frame out. Otherwise, the interface is not allowed to send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9181615" y="1496482"/>
            <a:ext cx="2519300"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9218909" y="1606745"/>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757815" y="2192806"/>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ltGray">
          <a:xfrm>
            <a:off x="10018667" y="2192806"/>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9132045" y="4427778"/>
            <a:ext cx="2568870" cy="2015936"/>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different from the PVID of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 the interface sends the frame out without removing the tag of the frame. Otherwise, the interface is not allowed to send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ltGray">
          <a:xfrm>
            <a:off x="4143051" y="4027974"/>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967816" y="2192806"/>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ltGray">
          <a:xfrm>
            <a:off x="7228668" y="2192806"/>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715175" y="3168014"/>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426744" y="2887239"/>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Trunk (PVID=1)</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3497690" y="3168014"/>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6520842" y="2887239"/>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Trunk (PVID=10)</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591788" y="3168014"/>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9218909" y="2887239"/>
            <a:ext cx="2432434"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Trunk (PVID=10)</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270304" y="3168014"/>
            <a:ext cx="2270431"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V="1">
            <a:off x="10441135" y="3678973"/>
            <a:ext cx="0" cy="310901"/>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9757815" y="4030752"/>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ltGray">
          <a:xfrm>
            <a:off x="10018667" y="4032396"/>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8609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gray">
          <a:xfrm>
            <a:off x="516000" y="1640175"/>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3305999" y="1640175"/>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6391616" y="1640175"/>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9181615" y="1640175"/>
            <a:ext cx="2469728" cy="216128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648866" y="3030931"/>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Hybrid (PVID=10)</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426744" y="3030932"/>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Hybrid (</a:t>
            </a:r>
            <a:r>
              <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PVID=1)</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6520842" y="3030932"/>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Hybrid (PVID=1)</a:t>
            </a:r>
          </a:p>
        </p:txBody>
      </p:sp>
      <p:sp>
        <p:nvSpPr>
          <p:cNvPr id="46" name="矩形 45"/>
          <p:cNvSpPr/>
          <p:nvPr/>
        </p:nvSpPr>
        <p:spPr bwMode="gray">
          <a:xfrm>
            <a:off x="9309720" y="3030932"/>
            <a:ext cx="2213272" cy="770526"/>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Hybrid (PVID=1)</a:t>
            </a:r>
          </a:p>
        </p:txBody>
      </p:sp>
      <p:sp>
        <p:nvSpPr>
          <p:cNvPr id="2" name="标题 1"/>
          <p:cNvSpPr>
            <a:spLocks noGrp="1"/>
          </p:cNvSpPr>
          <p:nvPr>
            <p:ph type="title"/>
          </p:nvPr>
        </p:nvSpPr>
        <p:spPr bwMode="gray"/>
        <p:txBody>
          <a:bodyPr/>
          <a:lstStyle/>
          <a:p>
            <a:r>
              <a:rPr lang="en-US" smtClean="0">
                <a:sym typeface="Huawei Sans" panose="020C0503030203020204" pitchFamily="34" charset="0"/>
              </a:rPr>
              <a:t>Hybrid Interface</a:t>
            </a:r>
            <a:endParaRPr lang="en-US" altLang="zh-CN" dirty="0">
              <a:sym typeface="Huawei Sans" panose="020C0503030203020204" pitchFamily="34" charset="0"/>
            </a:endParaRPr>
          </a:p>
        </p:txBody>
      </p:sp>
      <p:cxnSp>
        <p:nvCxnSpPr>
          <p:cNvPr id="3" name="直接连接符 2"/>
          <p:cNvCxnSpPr/>
          <p:nvPr/>
        </p:nvCxnSpPr>
        <p:spPr bwMode="gray">
          <a:xfrm flipV="1">
            <a:off x="1775520" y="2673110"/>
            <a:ext cx="0" cy="360040"/>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V="1">
            <a:off x="10441135" y="2670891"/>
            <a:ext cx="0" cy="360040"/>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V="1">
            <a:off x="6096000" y="1281538"/>
            <a:ext cx="0" cy="4982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bwMode="gray">
          <a:xfrm>
            <a:off x="553294" y="1750438"/>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p:nvPr/>
        </p:nvCxnSpPr>
        <p:spPr bwMode="gray">
          <a:xfrm flipV="1">
            <a:off x="1775520" y="3860765"/>
            <a:ext cx="0" cy="441921"/>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bwMode="gray">
          <a:xfrm>
            <a:off x="4374573" y="1223636"/>
            <a:ext cx="2482854" cy="307777"/>
          </a:xfrm>
          <a:prstGeom prst="rect">
            <a:avLst/>
          </a:prstGeom>
          <a:noFill/>
        </p:spPr>
        <p:txBody>
          <a:bodyPr wrap="squar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receiving</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6096000" y="1223636"/>
            <a:ext cx="1388522" cy="307777"/>
          </a:xfrm>
          <a:prstGeom prst="rect">
            <a:avLst/>
          </a:prstGeom>
          <a:noFill/>
        </p:spPr>
        <p:txBody>
          <a:bodyPr wrap="none" rtlCol="0">
            <a:spAutoFit/>
          </a:bodyPr>
          <a:lstStyle/>
          <a:p>
            <a:pPr fontAlgn="ctr"/>
            <a:r>
              <a:rPr lang="en-US" sz="14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Frame sending</a:t>
            </a:r>
            <a:endParaRPr lang="en-US" altLang="zh-CN"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1092200" y="2336499"/>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ltGray">
          <a:xfrm>
            <a:off x="1353052" y="2336499"/>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112077" y="4174445"/>
            <a:ext cx="1341297"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466429" y="4621166"/>
            <a:ext cx="2813483" cy="1646605"/>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an untagged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interface adds a VLAN tag with the VID being the PVID of the interface to the frame and permits the frame only when the PVID is in the list of VLAN IDs permitted by the interface. If the PVID is not in the list, the interface discards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343293" y="1750438"/>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V="1">
            <a:off x="4565519" y="3860765"/>
            <a:ext cx="0" cy="441921"/>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565519" y="2673110"/>
            <a:ext cx="0" cy="360040"/>
          </a:xfrm>
          <a:prstGeom prst="line">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bwMode="gray">
          <a:xfrm>
            <a:off x="3882199" y="2336499"/>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ltGray">
          <a:xfrm>
            <a:off x="4143051" y="2336499"/>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3882199" y="4174445"/>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3256429" y="4621166"/>
            <a:ext cx="2568870" cy="1277273"/>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After receiving a tagged frame: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 the interface permits the frame. Otherwise, the interface discards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6428910" y="1750438"/>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V="1">
            <a:off x="7651136" y="3822666"/>
            <a:ext cx="0" cy="310901"/>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V="1">
            <a:off x="7651136" y="2670891"/>
            <a:ext cx="0" cy="360040"/>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6987693" y="4174445"/>
            <a:ext cx="1341297"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Untagged frame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6342046" y="4621166"/>
            <a:ext cx="2568870" cy="1646605"/>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interface has been configured not to carry VLAN tags when sending frames, it removes the tag from the frame and then sends the frame out.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9218909" y="1750438"/>
            <a:ext cx="121379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Inside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757815" y="2336499"/>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ltGray">
          <a:xfrm>
            <a:off x="10018667" y="2336499"/>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9132045" y="4621166"/>
            <a:ext cx="2568870" cy="1646605"/>
          </a:xfrm>
          <a:prstGeom prst="rect">
            <a:avLst/>
          </a:prstGeom>
        </p:spPr>
        <p:txBody>
          <a:bodyPr wrap="square">
            <a:spAutoFit/>
          </a:bodyPr>
          <a:lstStyle/>
          <a:p>
            <a:pPr fontAlgn="ctr">
              <a:spcAft>
                <a:spcPts val="600"/>
              </a:spcAft>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If the VLAN ID of the frame is in the list of VLAN IDs permitted by the interface:</a:t>
            </a:r>
          </a:p>
          <a:p>
            <a:pPr fontAlgn="ctr">
              <a:spcAft>
                <a:spcPts val="60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If the interface has been configured to carry VLAN tags when sending frames, it sends the frame out without removing the tag of the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ltGray">
          <a:xfrm>
            <a:off x="4143051" y="4171667"/>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967816" y="2336499"/>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ltGray">
          <a:xfrm>
            <a:off x="7228668" y="2336499"/>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715175" y="3311707"/>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3497690" y="3311707"/>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591788" y="3311707"/>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10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380666" y="3311707"/>
            <a:ext cx="2071379" cy="211191"/>
          </a:xfrm>
          <a:prstGeom prst="rect">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Permitted VLAN ID: 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V="1">
            <a:off x="10441135" y="3822666"/>
            <a:ext cx="0" cy="310901"/>
          </a:xfrm>
          <a:prstGeom prst="line">
            <a:avLst/>
          </a:prstGeom>
          <a:ln w="38100">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9757815" y="4174445"/>
            <a:ext cx="1317328" cy="334392"/>
          </a:xfrm>
          <a:prstGeom prst="rect">
            <a:avLst/>
          </a:prstGeom>
          <a:solidFill>
            <a:srgbClr val="99DF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ltGray">
          <a:xfrm>
            <a:off x="10018667" y="4176089"/>
            <a:ext cx="422468" cy="334392"/>
          </a:xfrm>
          <a:prstGeom prst="rect">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068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mtClean="0">
                <a:sym typeface="Huawei Sans" panose="020C0503030203020204" pitchFamily="34" charset="0"/>
              </a:rPr>
              <a:t>Introduction to Typical Campus Network Technologies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41153857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VLAN Assignment Methods</a:t>
            </a:r>
            <a:endParaRPr lang="en-US" altLang="zh-CN" dirty="0">
              <a:sym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3728023460"/>
              </p:ext>
            </p:extLst>
          </p:nvPr>
        </p:nvGraphicFramePr>
        <p:xfrm>
          <a:off x="747877" y="1755455"/>
          <a:ext cx="10674061" cy="3452602"/>
        </p:xfrm>
        <a:graphic>
          <a:graphicData uri="http://schemas.openxmlformats.org/drawingml/2006/table">
            <a:tbl>
              <a:tblPr/>
              <a:tblGrid>
                <a:gridCol w="3648834"/>
                <a:gridCol w="7025227"/>
              </a:tblGrid>
              <a:tr h="3240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 Assignment Method</a:t>
                      </a:r>
                      <a:endParaRPr lang="en-US" altLang="zh-CN" sz="18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solidFill>
                      <a:srgbClr val="00B0F0"/>
                    </a:solidFill>
                  </a:tcPr>
                </a:tc>
                <a:tc>
                  <a:txBody>
                    <a:bodyPr/>
                    <a:lstStyle/>
                    <a:p>
                      <a:pPr algn="ctr" fontAlgn="ctr"/>
                      <a:r>
                        <a:rPr lang="en-US" sz="18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solidFill>
                      <a:srgbClr val="00B0F0"/>
                    </a:solidFill>
                  </a:tcPr>
                </a:tc>
              </a:tr>
              <a:tr h="533898">
                <a:tc>
                  <a:txBody>
                    <a:bodyPr/>
                    <a:lstStyle/>
                    <a:p>
                      <a:pPr marL="0" algn="l" defTabSz="914400" rtl="0" eaLnBrk="1" fontAlgn="ctr" latinLnBrk="0" hangingPunct="1"/>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Interface-based assignment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c>
                  <a:txBody>
                    <a:bodyPr/>
                    <a:lstStyle/>
                    <a:p>
                      <a:pPr marL="0" marR="0" lvl="0" indent="0" algn="l" defTabSz="914034" rtl="0" eaLnBrk="1" fontAlgn="ctr" latinLnBrk="0" hangingPunct="1">
                        <a:lnSpc>
                          <a:spcPts val="22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ANs are assigned based on switch interfaces.</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noFill/>
                  </a:tcPr>
                </a:tc>
              </a:tr>
              <a:tr h="533898">
                <a:tc>
                  <a:txBody>
                    <a:bodyPr/>
                    <a:lstStyle/>
                    <a:p>
                      <a:pPr marL="0" algn="l" defTabSz="914400" rtl="0" eaLnBrk="1" fontAlgn="ctr" latinLnBrk="0" hangingPunct="1"/>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address-based assignment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c>
                  <a:txBody>
                    <a:bodyPr/>
                    <a:lstStyle/>
                    <a:p>
                      <a:pPr marL="0" marR="0" lvl="0" indent="0" algn="l" defTabSz="914034" rtl="0" eaLnBrk="1" fontAlgn="ctr" latinLnBrk="0" hangingPunct="1">
                        <a:lnSpc>
                          <a:spcPts val="22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 are assigned based on the source MAC addresses of frames.</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3898">
                <a:tc>
                  <a:txBody>
                    <a:bodyPr/>
                    <a:lstStyle/>
                    <a:p>
                      <a:pPr marL="0" algn="l" defTabSz="914400" rtl="0" eaLnBrk="1" fontAlgn="ctr" latinLnBrk="0" hangingPunct="1"/>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subnet-based assignment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c>
                  <a:txBody>
                    <a:bodyPr/>
                    <a:lstStyle/>
                    <a:p>
                      <a:pPr marL="0" marR="0" lvl="0" indent="0" algn="l" defTabSz="914034" rtl="0" eaLnBrk="1" fontAlgn="ctr" latinLnBrk="0" hangingPunct="1">
                        <a:lnSpc>
                          <a:spcPts val="2200"/>
                        </a:lnSpc>
                        <a:spcBef>
                          <a:spcPts val="0"/>
                        </a:spcBef>
                        <a:spcAft>
                          <a:spcPts val="0"/>
                        </a:spcAft>
                        <a:buClrTx/>
                        <a:buSzTx/>
                        <a:buFontTx/>
                        <a:buNone/>
                        <a:tabLst/>
                        <a:defRPr/>
                      </a:pPr>
                      <a:r>
                        <a:rPr lang="en-US" sz="16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VLANs are assigned based on the source IP addresses of frames.</a:t>
                      </a:r>
                      <a:endParaRPr lang="en-US" sz="16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389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Protocol-based assignment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c>
                  <a:txBody>
                    <a:bodyPr/>
                    <a:lstStyle/>
                    <a:p>
                      <a:r>
                        <a:rPr lang="en-US" altLang="zh-CN" sz="16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VLANs are assigned based on protocol types and encapsulation formats of frames.</a:t>
                      </a:r>
                      <a:endParaRPr lang="en-US" altLang="zh-CN" sz="16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r>
              <a:tr h="9060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Policy-based assignment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c>
                  <a:txBody>
                    <a:bodyPr/>
                    <a:lstStyle/>
                    <a:p>
                      <a:r>
                        <a:rPr lang="en-US" altLang="zh-CN" sz="16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VLANs are assigned based on policies such as combinations of interfaces, MAC addresses, and IP addresses.</a:t>
                      </a:r>
                      <a:endParaRPr lang="en-US" altLang="zh-CN" sz="16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accent4">
                          <a:lumMod val="75000"/>
                        </a:schemeClr>
                      </a:solidFill>
                      <a:prstDash val="solid"/>
                      <a:round/>
                      <a:headEnd type="none" w="med" len="med"/>
                      <a:tailEnd type="none" w="med" len="med"/>
                    </a:lnL>
                    <a:lnR w="12700" cap="flat" cmpd="sng" algn="ctr">
                      <a:solidFill>
                        <a:schemeClr val="accent4">
                          <a:lumMod val="75000"/>
                        </a:schemeClr>
                      </a:solidFill>
                      <a:prstDash val="solid"/>
                      <a:round/>
                      <a:headEnd type="none" w="med" len="med"/>
                      <a:tailEnd type="none" w="med" len="med"/>
                    </a:lnR>
                    <a:lnT w="12700" cap="flat" cmpd="sng" algn="ctr">
                      <a:solidFill>
                        <a:schemeClr val="accent4">
                          <a:lumMod val="75000"/>
                        </a:schemeClr>
                      </a:solidFill>
                      <a:prstDash val="solid"/>
                      <a:round/>
                      <a:headEnd type="none" w="med" len="med"/>
                      <a:tailEnd type="none" w="med" len="med"/>
                    </a:lnT>
                    <a:lnB w="12700" cap="flat" cmpd="sng" algn="ctr">
                      <a:solidFill>
                        <a:schemeClr val="accent4">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63667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3" name="直接连接符 314"/>
          <p:cNvCxnSpPr/>
          <p:nvPr/>
        </p:nvCxnSpPr>
        <p:spPr bwMode="gray">
          <a:xfrm flipV="1">
            <a:off x="6126671" y="2685106"/>
            <a:ext cx="0" cy="504979"/>
          </a:xfrm>
          <a:prstGeom prst="line">
            <a:avLst/>
          </a:prstGeom>
          <a:ln w="25400">
            <a:solidFill>
              <a:srgbClr val="FFD17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2" name="直接连接符 314"/>
          <p:cNvCxnSpPr/>
          <p:nvPr/>
        </p:nvCxnSpPr>
        <p:spPr bwMode="gray">
          <a:xfrm flipV="1">
            <a:off x="6002237" y="2685106"/>
            <a:ext cx="0" cy="504979"/>
          </a:xfrm>
          <a:prstGeom prst="line">
            <a:avLst/>
          </a:prstGeom>
          <a:ln w="25400">
            <a:solidFill>
              <a:srgbClr val="00B0F0"/>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29" name="Group 19"/>
          <p:cNvGrpSpPr>
            <a:grpSpLocks/>
          </p:cNvGrpSpPr>
          <p:nvPr/>
        </p:nvGrpSpPr>
        <p:grpSpPr bwMode="gray">
          <a:xfrm rot="16200000">
            <a:off x="5891068" y="2993943"/>
            <a:ext cx="343141" cy="519365"/>
            <a:chOff x="2299" y="1953"/>
            <a:chExt cx="1357" cy="757"/>
          </a:xfrm>
          <a:solidFill>
            <a:srgbClr val="EC7061"/>
          </a:solidFill>
        </p:grpSpPr>
        <p:sp>
          <p:nvSpPr>
            <p:cNvPr id="130" name="Rectangle 20"/>
            <p:cNvSpPr>
              <a:spLocks noChangeArrowheads="1"/>
            </p:cNvSpPr>
            <p:nvPr/>
          </p:nvSpPr>
          <p:spPr bwMode="gray">
            <a:xfrm>
              <a:off x="2408" y="2062"/>
              <a:ext cx="1248" cy="538"/>
            </a:xfrm>
            <a:prstGeom prst="rect">
              <a:avLst/>
            </a:prstGeom>
            <a:grpFill/>
            <a:ln w="12700" cap="flat" cmpd="sng" algn="ctr">
              <a:solidFill>
                <a:srgbClr val="EC7061"/>
              </a:solidFill>
              <a:prstDash val="solid"/>
              <a:miter lim="800000"/>
            </a:ln>
            <a:effectLst/>
            <a:extLst/>
          </p:spPr>
          <p:txBody>
            <a:bodyPr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Oval 21"/>
            <p:cNvSpPr>
              <a:spLocks noChangeArrowheads="1"/>
            </p:cNvSpPr>
            <p:nvPr/>
          </p:nvSpPr>
          <p:spPr bwMode="gray">
            <a:xfrm>
              <a:off x="2299" y="1953"/>
              <a:ext cx="147" cy="757"/>
            </a:xfrm>
            <a:prstGeom prst="ellipse">
              <a:avLst/>
            </a:prstGeom>
            <a:grpFill/>
            <a:ln w="12700" cap="flat" cmpd="sng" algn="ctr">
              <a:solidFill>
                <a:sysClr val="window" lastClr="FFFFFF"/>
              </a:solidFill>
              <a:prstDash val="solid"/>
              <a:miter lim="800000"/>
            </a:ln>
            <a:effectLst/>
            <a:extLst/>
          </p:spPr>
          <p:txBody>
            <a:bodyPr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 name="圆角矩形 42"/>
          <p:cNvSpPr/>
          <p:nvPr/>
        </p:nvSpPr>
        <p:spPr bwMode="gray">
          <a:xfrm>
            <a:off x="2396555" y="4568881"/>
            <a:ext cx="1769828" cy="1503927"/>
          </a:xfrm>
          <a:prstGeom prst="roundRect">
            <a:avLst>
              <a:gd name="adj" fmla="val 7445"/>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Straight Connector 167"/>
          <p:cNvCxnSpPr/>
          <p:nvPr/>
        </p:nvCxnSpPr>
        <p:spPr bwMode="gray">
          <a:xfrm>
            <a:off x="3312552" y="4253399"/>
            <a:ext cx="0" cy="48492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314"/>
          <p:cNvCxnSpPr/>
          <p:nvPr/>
        </p:nvCxnSpPr>
        <p:spPr bwMode="gray">
          <a:xfrm flipV="1">
            <a:off x="2204229" y="2315164"/>
            <a:ext cx="0" cy="1082469"/>
          </a:xfrm>
          <a:prstGeom prst="line">
            <a:avLst/>
          </a:prstGeom>
          <a:ln w="25400">
            <a:solidFill>
              <a:srgbClr val="00B0F0"/>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3" name="直接连接符 314"/>
          <p:cNvCxnSpPr/>
          <p:nvPr/>
        </p:nvCxnSpPr>
        <p:spPr bwMode="gray">
          <a:xfrm flipV="1">
            <a:off x="2418889" y="2315164"/>
            <a:ext cx="0" cy="1082469"/>
          </a:xfrm>
          <a:prstGeom prst="line">
            <a:avLst/>
          </a:prstGeom>
          <a:ln w="25400">
            <a:solidFill>
              <a:srgbClr val="FFD17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Inter-VLAN Communication</a:t>
            </a:r>
            <a:endParaRPr lang="en-US" altLang="zh-CN" dirty="0">
              <a:sym typeface="Huawei Sans" panose="020C0503030203020204" pitchFamily="34" charset="0"/>
            </a:endParaRPr>
          </a:p>
        </p:txBody>
      </p:sp>
      <p:grpSp>
        <p:nvGrpSpPr>
          <p:cNvPr id="42" name="组合 41"/>
          <p:cNvGrpSpPr/>
          <p:nvPr/>
        </p:nvGrpSpPr>
        <p:grpSpPr bwMode="gray">
          <a:xfrm>
            <a:off x="526428" y="1371680"/>
            <a:ext cx="11139145" cy="4780545"/>
            <a:chOff x="517236" y="1371680"/>
            <a:chExt cx="11458741" cy="4780545"/>
          </a:xfrm>
        </p:grpSpPr>
        <p:sp>
          <p:nvSpPr>
            <p:cNvPr id="36" name="文本框 35"/>
            <p:cNvSpPr txBox="1"/>
            <p:nvPr/>
          </p:nvSpPr>
          <p:spPr bwMode="gray">
            <a:xfrm>
              <a:off x="517237" y="1371680"/>
              <a:ext cx="3767146" cy="351729"/>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b="1">
                  <a:solidFill>
                    <a:prstClr val="white"/>
                  </a:solidFill>
                </a:defRPr>
              </a:lvl1pPr>
            </a:lstStyle>
            <a:p>
              <a:pP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Through physical interfaces of a router</a:t>
              </a:r>
              <a:endParaRPr lang="en-US" sz="1400" b="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bwMode="gray">
            <a:xfrm>
              <a:off x="517236" y="1755488"/>
              <a:ext cx="3770679" cy="4396737"/>
            </a:xfrm>
            <a:prstGeom prst="roundRect">
              <a:avLst>
                <a:gd name="adj" fmla="val 75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4361268" y="1371680"/>
              <a:ext cx="3767146" cy="351729"/>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b="1">
                  <a:solidFill>
                    <a:prstClr val="white"/>
                  </a:solidFill>
                </a:defRPr>
              </a:lvl1pPr>
            </a:lstStyle>
            <a:p>
              <a:pP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Through sub-interfaces of a router</a:t>
              </a:r>
              <a:endParaRPr lang="en-US" sz="1400" b="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4361267" y="1755488"/>
              <a:ext cx="3770679" cy="4396737"/>
            </a:xfrm>
            <a:prstGeom prst="roundRect">
              <a:avLst>
                <a:gd name="adj" fmla="val 75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8205299" y="1371680"/>
              <a:ext cx="3767146" cy="351729"/>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b="1">
                  <a:solidFill>
                    <a:prstClr val="white"/>
                  </a:solidFill>
                </a:defRPr>
              </a:lvl1pPr>
            </a:lstStyle>
            <a:p>
              <a:pP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Through a Layer 3 switch</a:t>
              </a:r>
              <a:endParaRPr lang="en-US" sz="1400" b="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8205298" y="1755488"/>
              <a:ext cx="3770679" cy="4396737"/>
            </a:xfrm>
            <a:prstGeom prst="roundRect">
              <a:avLst>
                <a:gd name="adj" fmla="val 75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圆角矩形 43"/>
          <p:cNvSpPr/>
          <p:nvPr/>
        </p:nvSpPr>
        <p:spPr bwMode="gray">
          <a:xfrm>
            <a:off x="581451" y="4568881"/>
            <a:ext cx="1768584" cy="1503927"/>
          </a:xfrm>
          <a:prstGeom prst="roundRect">
            <a:avLst>
              <a:gd name="adj" fmla="val 744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Group 165"/>
          <p:cNvGrpSpPr/>
          <p:nvPr/>
        </p:nvGrpSpPr>
        <p:grpSpPr bwMode="gray">
          <a:xfrm rot="10800000">
            <a:off x="1361640" y="3463296"/>
            <a:ext cx="1918473" cy="709752"/>
            <a:chOff x="-1233037" y="914446"/>
            <a:chExt cx="1573823" cy="778776"/>
          </a:xfrm>
        </p:grpSpPr>
        <p:cxnSp>
          <p:nvCxnSpPr>
            <p:cNvPr id="4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53" name="Straight Connector 167"/>
          <p:cNvCxnSpPr/>
          <p:nvPr/>
        </p:nvCxnSpPr>
        <p:spPr bwMode="gray">
          <a:xfrm rot="10800000" flipV="1">
            <a:off x="1332808" y="4253399"/>
            <a:ext cx="0" cy="59327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5" name="图片 76" descr="接入交换机.png"/>
          <p:cNvPicPr>
            <a:picLocks noChangeAspect="1"/>
          </p:cNvPicPr>
          <p:nvPr/>
        </p:nvPicPr>
        <p:blipFill>
          <a:blip r:embed="rId3" cstate="print"/>
          <a:stretch>
            <a:fillRect/>
          </a:stretch>
        </p:blipFill>
        <p:spPr bwMode="gray">
          <a:xfrm>
            <a:off x="1105667" y="4027602"/>
            <a:ext cx="447077" cy="365791"/>
          </a:xfrm>
          <a:prstGeom prst="rect">
            <a:avLst/>
          </a:prstGeom>
        </p:spPr>
      </p:pic>
      <p:pic>
        <p:nvPicPr>
          <p:cNvPr id="56" name="图片 76" descr="接入交换机.png"/>
          <p:cNvPicPr>
            <a:picLocks noChangeAspect="1"/>
          </p:cNvPicPr>
          <p:nvPr/>
        </p:nvPicPr>
        <p:blipFill>
          <a:blip r:embed="rId3" cstate="print"/>
          <a:stretch>
            <a:fillRect/>
          </a:stretch>
        </p:blipFill>
        <p:spPr bwMode="gray">
          <a:xfrm>
            <a:off x="3089014" y="4027602"/>
            <a:ext cx="447077" cy="365791"/>
          </a:xfrm>
          <a:prstGeom prst="rect">
            <a:avLst/>
          </a:prstGeom>
        </p:spPr>
      </p:pic>
      <p:pic>
        <p:nvPicPr>
          <p:cNvPr id="57" name="图片 14" descr="日志告警服务器-蓝.png"/>
          <p:cNvPicPr>
            <a:picLocks noChangeAspect="1"/>
          </p:cNvPicPr>
          <p:nvPr/>
        </p:nvPicPr>
        <p:blipFill>
          <a:blip r:embed="rId4" cstate="print"/>
          <a:stretch>
            <a:fillRect/>
          </a:stretch>
        </p:blipFill>
        <p:spPr bwMode="gray">
          <a:xfrm>
            <a:off x="1149615" y="4660667"/>
            <a:ext cx="369216" cy="230547"/>
          </a:xfrm>
          <a:prstGeom prst="rect">
            <a:avLst/>
          </a:prstGeom>
        </p:spPr>
      </p:pic>
      <p:grpSp>
        <p:nvGrpSpPr>
          <p:cNvPr id="59" name="组合 211"/>
          <p:cNvGrpSpPr/>
          <p:nvPr/>
        </p:nvGrpSpPr>
        <p:grpSpPr bwMode="gray">
          <a:xfrm>
            <a:off x="3145036" y="4719516"/>
            <a:ext cx="352970" cy="175317"/>
            <a:chOff x="5310188" y="1243013"/>
            <a:chExt cx="915988" cy="414338"/>
          </a:xfrm>
          <a:solidFill>
            <a:srgbClr val="7A7B7C"/>
          </a:solidFill>
        </p:grpSpPr>
        <p:sp>
          <p:nvSpPr>
            <p:cNvPr id="6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文本框 73"/>
          <p:cNvSpPr txBox="1"/>
          <p:nvPr/>
        </p:nvSpPr>
        <p:spPr bwMode="gray">
          <a:xfrm>
            <a:off x="1015498" y="492544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2821282" y="492544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801497" y="5162489"/>
            <a:ext cx="1367682" cy="276999"/>
          </a:xfrm>
          <a:prstGeom prst="rect">
            <a:avLst/>
          </a:prstGeom>
          <a:noFill/>
        </p:spPr>
        <p:txBody>
          <a:bodyPr wrap="none" rtlCol="0">
            <a:spAutoFit/>
          </a:bodyPr>
          <a:lstStyle/>
          <a:p>
            <a:pPr fontAlgn="ctr"/>
            <a:r>
              <a:rPr lang="en-US" sz="1200" dirty="0" smtClean="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10 (office)</a:t>
            </a:r>
            <a:endParaRPr lang="en-US" altLang="zh-CN" sz="1200" dirty="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2415722" y="5162489"/>
            <a:ext cx="1750800" cy="276999"/>
          </a:xfrm>
          <a:prstGeom prst="rect">
            <a:avLst/>
          </a:prstGeom>
          <a:noFill/>
        </p:spPr>
        <p:txBody>
          <a:bodyPr wrap="none" rtlCol="0">
            <a:spAutoFit/>
          </a:bodyPr>
          <a:lstStyle/>
          <a:p>
            <a:pPr algn="ct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 (monitoring)</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70674" y="1971090"/>
            <a:ext cx="490909" cy="401652"/>
          </a:xfrm>
          <a:prstGeom prst="rect">
            <a:avLst/>
          </a:prstGeom>
          <a:noFill/>
        </p:spPr>
      </p:pic>
      <p:sp>
        <p:nvSpPr>
          <p:cNvPr id="84" name="矩形 320"/>
          <p:cNvSpPr/>
          <p:nvPr/>
        </p:nvSpPr>
        <p:spPr bwMode="gray">
          <a:xfrm>
            <a:off x="997699" y="2416992"/>
            <a:ext cx="1242648" cy="461665"/>
          </a:xfrm>
          <a:prstGeom prst="rect">
            <a:avLst/>
          </a:prstGeom>
        </p:spPr>
        <p:txBody>
          <a:bodyPr wrap="none">
            <a:spAutoFit/>
          </a:bodyPr>
          <a:lstStyle/>
          <a:p>
            <a:pPr algn="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192.168.10.254</a:t>
            </a:r>
            <a:endParaRPr lang="en-US" altLang="zh-CN" sz="1200"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5" name="矩形 320"/>
          <p:cNvSpPr/>
          <p:nvPr/>
        </p:nvSpPr>
        <p:spPr bwMode="gray">
          <a:xfrm>
            <a:off x="2391304" y="2416992"/>
            <a:ext cx="1242648" cy="461665"/>
          </a:xfrm>
          <a:prstGeom prst="rect">
            <a:avLst/>
          </a:prstGeom>
        </p:spPr>
        <p:txBody>
          <a:bodyPr wrap="none">
            <a:spAutoFit/>
          </a:bodyPr>
          <a:lstStyle/>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192.168.20.254</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文本框 85"/>
          <p:cNvSpPr txBox="1"/>
          <p:nvPr/>
        </p:nvSpPr>
        <p:spPr bwMode="gray">
          <a:xfrm>
            <a:off x="421237" y="5402289"/>
            <a:ext cx="2128202"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320"/>
          <p:cNvSpPr/>
          <p:nvPr/>
        </p:nvSpPr>
        <p:spPr bwMode="gray">
          <a:xfrm>
            <a:off x="1440128" y="2967157"/>
            <a:ext cx="800219" cy="276999"/>
          </a:xfrm>
          <a:prstGeom prst="rect">
            <a:avLst/>
          </a:prstGeom>
        </p:spPr>
        <p:txBody>
          <a:bodyPr wrap="none">
            <a:spAutoFit/>
          </a:bodyPr>
          <a:lstStyle/>
          <a:p>
            <a:pPr algn="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VLAN 10</a:t>
            </a:r>
            <a:endParaRPr lang="en-US" altLang="zh-CN" sz="1200"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矩形 320"/>
          <p:cNvSpPr/>
          <p:nvPr/>
        </p:nvSpPr>
        <p:spPr bwMode="gray">
          <a:xfrm>
            <a:off x="2391304" y="2967157"/>
            <a:ext cx="800219" cy="276999"/>
          </a:xfrm>
          <a:prstGeom prst="rect">
            <a:avLst/>
          </a:prstGeom>
        </p:spPr>
        <p:txBody>
          <a:bodyPr wrap="none">
            <a:spAutoFit/>
          </a:bodyPr>
          <a:lstStyle/>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文本框 89"/>
          <p:cNvSpPr txBox="1"/>
          <p:nvPr/>
        </p:nvSpPr>
        <p:spPr bwMode="gray">
          <a:xfrm>
            <a:off x="2227021" y="5402289"/>
            <a:ext cx="2128203"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7" descr="汇聚交换机.png"/>
          <p:cNvPicPr>
            <a:picLocks noChangeAspect="1"/>
          </p:cNvPicPr>
          <p:nvPr/>
        </p:nvPicPr>
        <p:blipFill>
          <a:blip r:embed="rId6" cstate="print"/>
          <a:stretch>
            <a:fillRect/>
          </a:stretch>
        </p:blipFill>
        <p:spPr bwMode="gray">
          <a:xfrm>
            <a:off x="2074987" y="3235028"/>
            <a:ext cx="491785" cy="402370"/>
          </a:xfrm>
          <a:prstGeom prst="rect">
            <a:avLst/>
          </a:prstGeom>
        </p:spPr>
      </p:pic>
      <p:sp>
        <p:nvSpPr>
          <p:cNvPr id="93" name="圆角矩形 92"/>
          <p:cNvSpPr/>
          <p:nvPr/>
        </p:nvSpPr>
        <p:spPr bwMode="gray">
          <a:xfrm>
            <a:off x="6128530" y="4568881"/>
            <a:ext cx="1769828" cy="1503927"/>
          </a:xfrm>
          <a:prstGeom prst="roundRect">
            <a:avLst>
              <a:gd name="adj" fmla="val 7445"/>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Straight Connector 167"/>
          <p:cNvCxnSpPr/>
          <p:nvPr/>
        </p:nvCxnSpPr>
        <p:spPr bwMode="gray">
          <a:xfrm>
            <a:off x="7044527" y="4253399"/>
            <a:ext cx="0" cy="4661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7" name="圆角矩形 96"/>
          <p:cNvSpPr/>
          <p:nvPr/>
        </p:nvSpPr>
        <p:spPr bwMode="gray">
          <a:xfrm>
            <a:off x="4313426" y="4568881"/>
            <a:ext cx="1768584" cy="1503927"/>
          </a:xfrm>
          <a:prstGeom prst="roundRect">
            <a:avLst>
              <a:gd name="adj" fmla="val 744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Group 165"/>
          <p:cNvGrpSpPr/>
          <p:nvPr/>
        </p:nvGrpSpPr>
        <p:grpSpPr bwMode="gray">
          <a:xfrm rot="10800000">
            <a:off x="5093615" y="3463296"/>
            <a:ext cx="1918473" cy="709752"/>
            <a:chOff x="-1233037" y="914446"/>
            <a:chExt cx="1573823" cy="778776"/>
          </a:xfrm>
        </p:grpSpPr>
        <p:cxnSp>
          <p:nvCxnSpPr>
            <p:cNvPr id="9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01" name="Straight Connector 167"/>
          <p:cNvCxnSpPr/>
          <p:nvPr/>
        </p:nvCxnSpPr>
        <p:spPr bwMode="gray">
          <a:xfrm rot="10800000" flipV="1">
            <a:off x="5064783" y="4253399"/>
            <a:ext cx="0" cy="59327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02" name="图片 76" descr="接入交换机.png"/>
          <p:cNvPicPr>
            <a:picLocks noChangeAspect="1"/>
          </p:cNvPicPr>
          <p:nvPr/>
        </p:nvPicPr>
        <p:blipFill>
          <a:blip r:embed="rId3" cstate="print"/>
          <a:stretch>
            <a:fillRect/>
          </a:stretch>
        </p:blipFill>
        <p:spPr bwMode="gray">
          <a:xfrm>
            <a:off x="4837642" y="4027602"/>
            <a:ext cx="447077" cy="365791"/>
          </a:xfrm>
          <a:prstGeom prst="rect">
            <a:avLst/>
          </a:prstGeom>
        </p:spPr>
      </p:pic>
      <p:pic>
        <p:nvPicPr>
          <p:cNvPr id="103" name="图片 76" descr="接入交换机.png"/>
          <p:cNvPicPr>
            <a:picLocks noChangeAspect="1"/>
          </p:cNvPicPr>
          <p:nvPr/>
        </p:nvPicPr>
        <p:blipFill>
          <a:blip r:embed="rId3" cstate="print"/>
          <a:stretch>
            <a:fillRect/>
          </a:stretch>
        </p:blipFill>
        <p:spPr bwMode="gray">
          <a:xfrm>
            <a:off x="6820989" y="4027602"/>
            <a:ext cx="447077" cy="365791"/>
          </a:xfrm>
          <a:prstGeom prst="rect">
            <a:avLst/>
          </a:prstGeom>
        </p:spPr>
      </p:pic>
      <p:pic>
        <p:nvPicPr>
          <p:cNvPr id="104" name="图片 14" descr="日志告警服务器-蓝.png"/>
          <p:cNvPicPr>
            <a:picLocks noChangeAspect="1"/>
          </p:cNvPicPr>
          <p:nvPr/>
        </p:nvPicPr>
        <p:blipFill>
          <a:blip r:embed="rId4" cstate="print"/>
          <a:stretch>
            <a:fillRect/>
          </a:stretch>
        </p:blipFill>
        <p:spPr bwMode="gray">
          <a:xfrm>
            <a:off x="4881590" y="4660667"/>
            <a:ext cx="369216" cy="230547"/>
          </a:xfrm>
          <a:prstGeom prst="rect">
            <a:avLst/>
          </a:prstGeom>
        </p:spPr>
      </p:pic>
      <p:grpSp>
        <p:nvGrpSpPr>
          <p:cNvPr id="105" name="组合 211"/>
          <p:cNvGrpSpPr/>
          <p:nvPr/>
        </p:nvGrpSpPr>
        <p:grpSpPr bwMode="gray">
          <a:xfrm>
            <a:off x="6877011" y="4719516"/>
            <a:ext cx="352970" cy="175317"/>
            <a:chOff x="5310188" y="1243013"/>
            <a:chExt cx="915988" cy="414338"/>
          </a:xfrm>
          <a:solidFill>
            <a:srgbClr val="7A7B7C"/>
          </a:solidFill>
        </p:grpSpPr>
        <p:sp>
          <p:nvSpPr>
            <p:cNvPr id="106"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4" name="文本框 113"/>
          <p:cNvSpPr txBox="1"/>
          <p:nvPr/>
        </p:nvSpPr>
        <p:spPr bwMode="gray">
          <a:xfrm>
            <a:off x="4727592" y="492544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bwMode="gray">
          <a:xfrm>
            <a:off x="6563196" y="492544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513591" y="5162489"/>
            <a:ext cx="1367682" cy="276999"/>
          </a:xfrm>
          <a:prstGeom prst="rect">
            <a:avLst/>
          </a:prstGeom>
          <a:noFill/>
        </p:spPr>
        <p:txBody>
          <a:bodyPr wrap="none" rtlCol="0">
            <a:spAutoFit/>
          </a:bodyPr>
          <a:lstStyle/>
          <a:p>
            <a:pPr fontAlgn="ctr"/>
            <a:r>
              <a:rPr lang="en-US" sz="1200" dirty="0" smtClean="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10 (office)</a:t>
            </a:r>
            <a:endParaRPr lang="en-US" altLang="zh-CN" sz="1200" dirty="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6157636" y="5162489"/>
            <a:ext cx="1750800" cy="276999"/>
          </a:xfrm>
          <a:prstGeom prst="rect">
            <a:avLst/>
          </a:prstGeom>
          <a:noFill/>
        </p:spPr>
        <p:txBody>
          <a:bodyPr wrap="none" rtlCol="0">
            <a:spAutoFit/>
          </a:bodyPr>
          <a:lstStyle/>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 (monitoring)</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320"/>
          <p:cNvSpPr/>
          <p:nvPr/>
        </p:nvSpPr>
        <p:spPr bwMode="gray">
          <a:xfrm>
            <a:off x="4625170" y="2340141"/>
            <a:ext cx="1242648" cy="461665"/>
          </a:xfrm>
          <a:prstGeom prst="rect">
            <a:avLst/>
          </a:prstGeom>
        </p:spPr>
        <p:txBody>
          <a:bodyPr wrap="none">
            <a:spAutoFit/>
          </a:bodyPr>
          <a:lstStyle/>
          <a:p>
            <a:pPr algn="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GE0/0/1.10</a:t>
            </a:r>
          </a:p>
          <a:p>
            <a:pPr algn="r" fontAlgn="ctr"/>
            <a:r>
              <a:rPr lang="en-US" sz="12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192.168.10.254</a:t>
            </a:r>
            <a:endParaRPr lang="en-US" altLang="zh-CN" sz="1200"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0" name="矩形 320"/>
          <p:cNvSpPr/>
          <p:nvPr/>
        </p:nvSpPr>
        <p:spPr bwMode="gray">
          <a:xfrm>
            <a:off x="6259806" y="2340141"/>
            <a:ext cx="1242648" cy="461665"/>
          </a:xfrm>
          <a:prstGeom prst="rect">
            <a:avLst/>
          </a:prstGeom>
        </p:spPr>
        <p:txBody>
          <a:bodyPr wrap="none">
            <a:spAutoFit/>
          </a:bodyPr>
          <a:lstStyle/>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GE0/0/1.20</a:t>
            </a:r>
          </a:p>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192.168.20.254</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1" name="文本框 120"/>
          <p:cNvSpPr txBox="1"/>
          <p:nvPr/>
        </p:nvSpPr>
        <p:spPr bwMode="gray">
          <a:xfrm>
            <a:off x="4133331" y="5402289"/>
            <a:ext cx="2128203"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5968935" y="5402289"/>
            <a:ext cx="2128203"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87" descr="汇聚交换机.png"/>
          <p:cNvPicPr>
            <a:picLocks noChangeAspect="1"/>
          </p:cNvPicPr>
          <p:nvPr/>
        </p:nvPicPr>
        <p:blipFill>
          <a:blip r:embed="rId6" cstate="print"/>
          <a:stretch>
            <a:fillRect/>
          </a:stretch>
        </p:blipFill>
        <p:spPr bwMode="gray">
          <a:xfrm>
            <a:off x="5804806" y="3235028"/>
            <a:ext cx="491785" cy="402370"/>
          </a:xfrm>
          <a:prstGeom prst="rect">
            <a:avLst/>
          </a:prstGeom>
        </p:spPr>
      </p:pic>
      <p:sp>
        <p:nvSpPr>
          <p:cNvPr id="134" name="矩形 320"/>
          <p:cNvSpPr/>
          <p:nvPr/>
        </p:nvSpPr>
        <p:spPr bwMode="gray">
          <a:xfrm>
            <a:off x="6250254" y="3002116"/>
            <a:ext cx="590226" cy="276999"/>
          </a:xfrm>
          <a:prstGeom prst="rect">
            <a:avLst/>
          </a:prstGeom>
        </p:spPr>
        <p:txBody>
          <a:bodyPr wrap="none">
            <a:spAutoFit/>
          </a:bodyPr>
          <a:lstStyle/>
          <a:p>
            <a:pPr fontAlgn="ctr"/>
            <a:r>
              <a:rPr lang="en-US" sz="12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Trunk</a:t>
            </a:r>
            <a:endParaRPr lang="en-US" altLang="zh-CN" sz="1200"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41" name="Group 19"/>
          <p:cNvGrpSpPr>
            <a:grpSpLocks/>
          </p:cNvGrpSpPr>
          <p:nvPr/>
        </p:nvGrpSpPr>
        <p:grpSpPr bwMode="gray">
          <a:xfrm rot="16200000">
            <a:off x="9292645" y="2585955"/>
            <a:ext cx="979022" cy="519252"/>
            <a:chOff x="2299" y="1542"/>
            <a:chExt cx="1357" cy="1578"/>
          </a:xfrm>
          <a:solidFill>
            <a:srgbClr val="EC7061"/>
          </a:solidFill>
        </p:grpSpPr>
        <p:sp>
          <p:nvSpPr>
            <p:cNvPr id="142" name="Rectangle 20"/>
            <p:cNvSpPr>
              <a:spLocks noChangeArrowheads="1"/>
            </p:cNvSpPr>
            <p:nvPr/>
          </p:nvSpPr>
          <p:spPr bwMode="gray">
            <a:xfrm>
              <a:off x="2408" y="1770"/>
              <a:ext cx="1248" cy="1122"/>
            </a:xfrm>
            <a:prstGeom prst="rect">
              <a:avLst/>
            </a:prstGeom>
            <a:grpFill/>
            <a:ln w="12700" cap="flat" cmpd="sng" algn="ctr">
              <a:solidFill>
                <a:srgbClr val="EC7061"/>
              </a:solidFill>
              <a:prstDash val="solid"/>
              <a:miter lim="800000"/>
            </a:ln>
            <a:effectLst/>
            <a:extLst/>
          </p:spPr>
          <p:txBody>
            <a:bodyPr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Oval 21"/>
            <p:cNvSpPr>
              <a:spLocks noChangeArrowheads="1"/>
            </p:cNvSpPr>
            <p:nvPr/>
          </p:nvSpPr>
          <p:spPr bwMode="gray">
            <a:xfrm>
              <a:off x="2299" y="1542"/>
              <a:ext cx="147" cy="1578"/>
            </a:xfrm>
            <a:prstGeom prst="ellipse">
              <a:avLst/>
            </a:prstGeom>
            <a:grpFill/>
            <a:ln w="12700" cap="flat" cmpd="sng" algn="ctr">
              <a:solidFill>
                <a:sysClr val="window" lastClr="FFFFFF"/>
              </a:solidFill>
              <a:prstDash val="solid"/>
              <a:miter lim="800000"/>
            </a:ln>
            <a:effectLst/>
            <a:extLst/>
          </p:spPr>
          <p:txBody>
            <a:bodyPr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4" name="圆角矩形 143"/>
          <p:cNvSpPr/>
          <p:nvPr/>
        </p:nvSpPr>
        <p:spPr bwMode="gray">
          <a:xfrm>
            <a:off x="9857269" y="4568882"/>
            <a:ext cx="1769828" cy="1503927"/>
          </a:xfrm>
          <a:prstGeom prst="roundRect">
            <a:avLst>
              <a:gd name="adj" fmla="val 7445"/>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5" name="Straight Connector 167"/>
          <p:cNvCxnSpPr/>
          <p:nvPr/>
        </p:nvCxnSpPr>
        <p:spPr bwMode="gray">
          <a:xfrm>
            <a:off x="10773266" y="4253400"/>
            <a:ext cx="0" cy="4661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46" name="圆角矩形 145"/>
          <p:cNvSpPr/>
          <p:nvPr/>
        </p:nvSpPr>
        <p:spPr bwMode="gray">
          <a:xfrm>
            <a:off x="8042165" y="4568882"/>
            <a:ext cx="1768584" cy="1503927"/>
          </a:xfrm>
          <a:prstGeom prst="roundRect">
            <a:avLst>
              <a:gd name="adj" fmla="val 744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7" name="Group 165"/>
          <p:cNvGrpSpPr/>
          <p:nvPr/>
        </p:nvGrpSpPr>
        <p:grpSpPr bwMode="gray">
          <a:xfrm rot="10800000">
            <a:off x="8822354" y="3463297"/>
            <a:ext cx="1918473" cy="709752"/>
            <a:chOff x="-1233037" y="914446"/>
            <a:chExt cx="1573823" cy="778776"/>
          </a:xfrm>
        </p:grpSpPr>
        <p:cxnSp>
          <p:nvCxnSpPr>
            <p:cNvPr id="14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50" name="Straight Connector 167"/>
          <p:cNvCxnSpPr/>
          <p:nvPr/>
        </p:nvCxnSpPr>
        <p:spPr bwMode="gray">
          <a:xfrm rot="10800000" flipV="1">
            <a:off x="8793522" y="4253400"/>
            <a:ext cx="0" cy="59327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51" name="图片 76" descr="接入交换机.png"/>
          <p:cNvPicPr>
            <a:picLocks noChangeAspect="1"/>
          </p:cNvPicPr>
          <p:nvPr/>
        </p:nvPicPr>
        <p:blipFill>
          <a:blip r:embed="rId3" cstate="print"/>
          <a:stretch>
            <a:fillRect/>
          </a:stretch>
        </p:blipFill>
        <p:spPr bwMode="gray">
          <a:xfrm>
            <a:off x="8566381" y="4027603"/>
            <a:ext cx="447077" cy="365791"/>
          </a:xfrm>
          <a:prstGeom prst="rect">
            <a:avLst/>
          </a:prstGeom>
        </p:spPr>
      </p:pic>
      <p:pic>
        <p:nvPicPr>
          <p:cNvPr id="152" name="图片 76" descr="接入交换机.png"/>
          <p:cNvPicPr>
            <a:picLocks noChangeAspect="1"/>
          </p:cNvPicPr>
          <p:nvPr/>
        </p:nvPicPr>
        <p:blipFill>
          <a:blip r:embed="rId3" cstate="print"/>
          <a:stretch>
            <a:fillRect/>
          </a:stretch>
        </p:blipFill>
        <p:spPr bwMode="gray">
          <a:xfrm>
            <a:off x="10549728" y="4027603"/>
            <a:ext cx="447077" cy="365791"/>
          </a:xfrm>
          <a:prstGeom prst="rect">
            <a:avLst/>
          </a:prstGeom>
        </p:spPr>
      </p:pic>
      <p:pic>
        <p:nvPicPr>
          <p:cNvPr id="153" name="图片 14" descr="日志告警服务器-蓝.png"/>
          <p:cNvPicPr>
            <a:picLocks noChangeAspect="1"/>
          </p:cNvPicPr>
          <p:nvPr/>
        </p:nvPicPr>
        <p:blipFill>
          <a:blip r:embed="rId4" cstate="print"/>
          <a:stretch>
            <a:fillRect/>
          </a:stretch>
        </p:blipFill>
        <p:spPr bwMode="gray">
          <a:xfrm>
            <a:off x="8610329" y="4660668"/>
            <a:ext cx="369216" cy="230547"/>
          </a:xfrm>
          <a:prstGeom prst="rect">
            <a:avLst/>
          </a:prstGeom>
        </p:spPr>
      </p:pic>
      <p:grpSp>
        <p:nvGrpSpPr>
          <p:cNvPr id="154" name="组合 211"/>
          <p:cNvGrpSpPr/>
          <p:nvPr/>
        </p:nvGrpSpPr>
        <p:grpSpPr bwMode="gray">
          <a:xfrm>
            <a:off x="10605750" y="4719517"/>
            <a:ext cx="352970" cy="175317"/>
            <a:chOff x="5310188" y="1243013"/>
            <a:chExt cx="915988" cy="414338"/>
          </a:xfrm>
          <a:solidFill>
            <a:srgbClr val="7A7B7C"/>
          </a:solidFill>
        </p:grpSpPr>
        <p:sp>
          <p:nvSpPr>
            <p:cNvPr id="155"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3" name="文本框 162"/>
          <p:cNvSpPr txBox="1"/>
          <p:nvPr/>
        </p:nvSpPr>
        <p:spPr bwMode="gray">
          <a:xfrm>
            <a:off x="8476209" y="4925450"/>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gray">
          <a:xfrm>
            <a:off x="10291935" y="4925450"/>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bwMode="gray">
          <a:xfrm>
            <a:off x="8262208" y="5162490"/>
            <a:ext cx="1367682" cy="276999"/>
          </a:xfrm>
          <a:prstGeom prst="rect">
            <a:avLst/>
          </a:prstGeom>
          <a:noFill/>
        </p:spPr>
        <p:txBody>
          <a:bodyPr wrap="none" rtlCol="0">
            <a:spAutoFit/>
          </a:bodyPr>
          <a:lstStyle/>
          <a:p>
            <a:pPr fontAlgn="ctr"/>
            <a:r>
              <a:rPr lang="en-US" sz="1200" dirty="0" smtClean="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10 (office)</a:t>
            </a:r>
            <a:endParaRPr lang="en-US" altLang="zh-CN" sz="1200" dirty="0">
              <a:solidFill>
                <a:schemeClr val="accent4">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p:cNvSpPr txBox="1"/>
          <p:nvPr/>
        </p:nvSpPr>
        <p:spPr bwMode="gray">
          <a:xfrm>
            <a:off x="9886375" y="5162490"/>
            <a:ext cx="1750800" cy="276999"/>
          </a:xfrm>
          <a:prstGeom prst="rect">
            <a:avLst/>
          </a:prstGeom>
          <a:noFill/>
        </p:spPr>
        <p:txBody>
          <a:bodyPr wrap="none" rtlCol="0">
            <a:spAutoFit/>
          </a:bodyPr>
          <a:lstStyle/>
          <a:p>
            <a:pPr fontAlgn="ctr"/>
            <a:r>
              <a:rPr lang="en-US" sz="1200"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VLAN 20 (monitoring)</a:t>
            </a:r>
            <a:endParaRPr lang="en-US" altLang="zh-CN" sz="12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p:cNvSpPr txBox="1"/>
          <p:nvPr/>
        </p:nvSpPr>
        <p:spPr bwMode="gray">
          <a:xfrm>
            <a:off x="7881948" y="5402289"/>
            <a:ext cx="2128203"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文本框 170"/>
          <p:cNvSpPr txBox="1"/>
          <p:nvPr/>
        </p:nvSpPr>
        <p:spPr bwMode="gray">
          <a:xfrm>
            <a:off x="9697674" y="5402289"/>
            <a:ext cx="2128203" cy="646331"/>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192.168.20.0/24</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87" descr="汇聚交换机.png"/>
          <p:cNvPicPr>
            <a:picLocks noChangeAspect="1"/>
          </p:cNvPicPr>
          <p:nvPr/>
        </p:nvPicPr>
        <p:blipFill>
          <a:blip r:embed="rId6" cstate="print"/>
          <a:stretch>
            <a:fillRect/>
          </a:stretch>
        </p:blipFill>
        <p:spPr bwMode="gray">
          <a:xfrm>
            <a:off x="9533545" y="3235029"/>
            <a:ext cx="491785" cy="402370"/>
          </a:xfrm>
          <a:prstGeom prst="rect">
            <a:avLst/>
          </a:prstGeom>
        </p:spPr>
      </p:pic>
      <p:sp>
        <p:nvSpPr>
          <p:cNvPr id="173" name="矩形 320"/>
          <p:cNvSpPr/>
          <p:nvPr/>
        </p:nvSpPr>
        <p:spPr bwMode="gray">
          <a:xfrm>
            <a:off x="9930826" y="2647824"/>
            <a:ext cx="590226" cy="276999"/>
          </a:xfrm>
          <a:prstGeom prst="rect">
            <a:avLst/>
          </a:prstGeom>
          <a:ln>
            <a:noFill/>
          </a:ln>
        </p:spPr>
        <p:txBody>
          <a:bodyPr wrap="none">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Trunk</a:t>
            </a:r>
            <a:endParaRPr lang="en-US" altLang="zh-CN" sz="1200"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74" name="图片 86" descr="核心交换机.png"/>
          <p:cNvPicPr>
            <a:picLocks noChangeAspect="1"/>
          </p:cNvPicPr>
          <p:nvPr/>
        </p:nvPicPr>
        <p:blipFill>
          <a:blip r:embed="rId7" cstate="print"/>
          <a:stretch>
            <a:fillRect/>
          </a:stretch>
        </p:blipFill>
        <p:spPr bwMode="gray">
          <a:xfrm>
            <a:off x="9536135" y="2274414"/>
            <a:ext cx="490909" cy="401653"/>
          </a:xfrm>
          <a:prstGeom prst="rect">
            <a:avLst/>
          </a:prstGeom>
        </p:spPr>
      </p:pic>
      <p:sp>
        <p:nvSpPr>
          <p:cNvPr id="176" name="矩形 320"/>
          <p:cNvSpPr/>
          <p:nvPr/>
        </p:nvSpPr>
        <p:spPr bwMode="gray">
          <a:xfrm>
            <a:off x="8766962" y="1790383"/>
            <a:ext cx="2031325" cy="461665"/>
          </a:xfrm>
          <a:prstGeom prst="rect">
            <a:avLst/>
          </a:prstGeom>
          <a:ln>
            <a:noFill/>
          </a:ln>
        </p:spPr>
        <p:txBody>
          <a:bodyPr wrap="none">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VLANIF 10 192.168.10.254</a:t>
            </a:r>
          </a:p>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VLANIF 20 192.168.20.254</a:t>
            </a:r>
            <a:endParaRPr lang="en-US" altLang="zh-CN" sz="1200"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26" name="Group 19"/>
          <p:cNvGrpSpPr>
            <a:grpSpLocks/>
          </p:cNvGrpSpPr>
          <p:nvPr/>
        </p:nvGrpSpPr>
        <p:grpSpPr bwMode="gray">
          <a:xfrm rot="16200000">
            <a:off x="5783336" y="2259625"/>
            <a:ext cx="557914" cy="519223"/>
            <a:chOff x="2229" y="1987"/>
            <a:chExt cx="1427" cy="688"/>
          </a:xfrm>
          <a:solidFill>
            <a:srgbClr val="EC7061"/>
          </a:solidFill>
        </p:grpSpPr>
        <p:sp>
          <p:nvSpPr>
            <p:cNvPr id="127" name="Rectangle 20"/>
            <p:cNvSpPr>
              <a:spLocks noChangeArrowheads="1"/>
            </p:cNvSpPr>
            <p:nvPr/>
          </p:nvSpPr>
          <p:spPr bwMode="gray">
            <a:xfrm>
              <a:off x="2408" y="2086"/>
              <a:ext cx="1248" cy="489"/>
            </a:xfrm>
            <a:prstGeom prst="rect">
              <a:avLst/>
            </a:prstGeom>
            <a:grpFill/>
            <a:ln w="12700" cap="flat" cmpd="sng" algn="ctr">
              <a:solidFill>
                <a:srgbClr val="EC7061"/>
              </a:solidFill>
              <a:prstDash val="solid"/>
              <a:miter lim="800000"/>
            </a:ln>
            <a:effectLst/>
            <a:extLst/>
          </p:spPr>
          <p:txBody>
            <a:bodyPr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Oval 21"/>
            <p:cNvSpPr>
              <a:spLocks noChangeArrowheads="1"/>
            </p:cNvSpPr>
            <p:nvPr/>
          </p:nvSpPr>
          <p:spPr bwMode="gray">
            <a:xfrm>
              <a:off x="2229" y="1987"/>
              <a:ext cx="550" cy="688"/>
            </a:xfrm>
            <a:prstGeom prst="ellipse">
              <a:avLst/>
            </a:prstGeom>
            <a:grpFill/>
            <a:ln w="12700" cap="flat" cmpd="sng" algn="ctr">
              <a:solidFill>
                <a:srgbClr val="EC7061"/>
              </a:solidFill>
              <a:prstDash val="solid"/>
              <a:miter lim="800000"/>
            </a:ln>
            <a:effectLst/>
            <a:extLst/>
          </p:spPr>
          <p:txBody>
            <a:bodyPr wrap="square" anchor="ctr">
              <a:sp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805244" y="1971090"/>
            <a:ext cx="490909" cy="401652"/>
          </a:xfrm>
          <a:prstGeom prst="rect">
            <a:avLst/>
          </a:prstGeom>
          <a:noFill/>
        </p:spPr>
      </p:pic>
    </p:spTree>
    <p:extLst>
      <p:ext uri="{BB962C8B-B14F-4D97-AF65-F5344CB8AC3E}">
        <p14:creationId xmlns:p14="http://schemas.microsoft.com/office/powerpoint/2010/main" val="38024341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Can 225"/>
          <p:cNvSpPr/>
          <p:nvPr/>
        </p:nvSpPr>
        <p:spPr bwMode="gray">
          <a:xfrm rot="5400000">
            <a:off x="8882715" y="4808743"/>
            <a:ext cx="270474" cy="2201727"/>
          </a:xfrm>
          <a:prstGeom prst="can">
            <a:avLst>
              <a:gd name="adj" fmla="val 40000"/>
            </a:avLst>
          </a:prstGeom>
          <a:solidFill>
            <a:srgbClr val="00B0F0"/>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Group 165"/>
          <p:cNvGrpSpPr/>
          <p:nvPr/>
        </p:nvGrpSpPr>
        <p:grpSpPr bwMode="gray">
          <a:xfrm rot="10800000">
            <a:off x="1860840" y="3535386"/>
            <a:ext cx="2803836" cy="1205915"/>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grpSp>
      <p:grpSp>
        <p:nvGrpSpPr>
          <p:cNvPr id="55" name="Group 165"/>
          <p:cNvGrpSpPr/>
          <p:nvPr/>
        </p:nvGrpSpPr>
        <p:grpSpPr bwMode="gray">
          <a:xfrm rot="10800000">
            <a:off x="1959172" y="3535386"/>
            <a:ext cx="2803836" cy="1205915"/>
            <a:chOff x="-1233037" y="914446"/>
            <a:chExt cx="1573823" cy="778776"/>
          </a:xfrm>
        </p:grpSpPr>
        <p:cxnSp>
          <p:nvCxnSpPr>
            <p:cNvPr id="56" name="Straight Connector 166"/>
            <p:cNvCxnSpPr/>
            <p:nvPr/>
          </p:nvCxnSpPr>
          <p:spPr bwMode="gray">
            <a:xfrm flipH="1" flipV="1">
              <a:off x="-1233037" y="914446"/>
              <a:ext cx="786912"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p:nvPr/>
          </p:nvCxnSpPr>
          <p:spPr bwMode="gray">
            <a:xfrm flipV="1">
              <a:off x="-446125" y="914446"/>
              <a:ext cx="786911"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grpSp>
      <p:grpSp>
        <p:nvGrpSpPr>
          <p:cNvPr id="52" name="Group 165"/>
          <p:cNvGrpSpPr/>
          <p:nvPr/>
        </p:nvGrpSpPr>
        <p:grpSpPr bwMode="gray">
          <a:xfrm>
            <a:off x="1949945" y="2409208"/>
            <a:ext cx="2803836" cy="1205915"/>
            <a:chOff x="-1233037" y="914446"/>
            <a:chExt cx="1573823" cy="778776"/>
          </a:xfrm>
        </p:grpSpPr>
        <p:cxnSp>
          <p:nvCxnSpPr>
            <p:cNvPr id="53" name="Straight Connector 166"/>
            <p:cNvCxnSpPr/>
            <p:nvPr/>
          </p:nvCxnSpPr>
          <p:spPr bwMode="gray">
            <a:xfrm flipH="1" flipV="1">
              <a:off x="-1233037" y="914446"/>
              <a:ext cx="786912"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V="1">
              <a:off x="-446125" y="914446"/>
              <a:ext cx="786911"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grpSp>
      <p:cxnSp>
        <p:nvCxnSpPr>
          <p:cNvPr id="51" name="Straight Connector 167"/>
          <p:cNvCxnSpPr/>
          <p:nvPr/>
        </p:nvCxnSpPr>
        <p:spPr bwMode="gray">
          <a:xfrm flipH="1">
            <a:off x="2091906" y="2409208"/>
            <a:ext cx="2407739" cy="0"/>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grpSp>
        <p:nvGrpSpPr>
          <p:cNvPr id="3" name="Group 165"/>
          <p:cNvGrpSpPr/>
          <p:nvPr/>
        </p:nvGrpSpPr>
        <p:grpSpPr bwMode="gray">
          <a:xfrm rot="10800000">
            <a:off x="1893855" y="1462588"/>
            <a:ext cx="2803836" cy="866897"/>
            <a:chOff x="-1233037" y="914446"/>
            <a:chExt cx="1573823" cy="778776"/>
          </a:xfrm>
        </p:grpSpPr>
        <p:cxnSp>
          <p:nvCxnSpPr>
            <p:cNvPr id="4"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165"/>
          <p:cNvGrpSpPr/>
          <p:nvPr/>
        </p:nvGrpSpPr>
        <p:grpSpPr bwMode="gray">
          <a:xfrm>
            <a:off x="1847200" y="2409208"/>
            <a:ext cx="2803836" cy="1205915"/>
            <a:chOff x="-1233037" y="914446"/>
            <a:chExt cx="1573823" cy="778776"/>
          </a:xfrm>
        </p:grpSpPr>
        <p:cxnSp>
          <p:nvCxnSpPr>
            <p:cNvPr id="7" name="Straight Connector 166"/>
            <p:cNvCxnSpPr/>
            <p:nvPr/>
          </p:nvCxnSpPr>
          <p:spPr bwMode="gray">
            <a:xfrm flipH="1" flipV="1">
              <a:off x="-1233037" y="914446"/>
              <a:ext cx="786912"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446125" y="914446"/>
              <a:ext cx="786911" cy="778776"/>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grpSp>
      <p:grpSp>
        <p:nvGrpSpPr>
          <p:cNvPr id="12" name="Group 165"/>
          <p:cNvGrpSpPr/>
          <p:nvPr/>
        </p:nvGrpSpPr>
        <p:grpSpPr bwMode="gray">
          <a:xfrm rot="10800000">
            <a:off x="1001528" y="4839843"/>
            <a:ext cx="1689846" cy="867073"/>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5" name="Group 165"/>
          <p:cNvGrpSpPr/>
          <p:nvPr/>
        </p:nvGrpSpPr>
        <p:grpSpPr bwMode="gray">
          <a:xfrm rot="10800000">
            <a:off x="3876526" y="4839843"/>
            <a:ext cx="1689846" cy="867073"/>
            <a:chOff x="-1233037" y="914446"/>
            <a:chExt cx="1573823" cy="778776"/>
          </a:xfrm>
        </p:grpSpPr>
        <p:cxnSp>
          <p:nvCxnSpPr>
            <p:cNvPr id="1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8" name="图片 87" descr="汇聚交换机.png"/>
          <p:cNvPicPr>
            <a:picLocks noChangeAspect="1"/>
          </p:cNvPicPr>
          <p:nvPr/>
        </p:nvPicPr>
        <p:blipFill>
          <a:blip r:embed="rId3" cstate="print"/>
          <a:stretch>
            <a:fillRect/>
          </a:stretch>
        </p:blipFill>
        <p:spPr bwMode="gray">
          <a:xfrm>
            <a:off x="3050321" y="3334562"/>
            <a:ext cx="490909" cy="401653"/>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1600997" y="4595204"/>
            <a:ext cx="490909" cy="401653"/>
          </a:xfrm>
          <a:prstGeom prst="rect">
            <a:avLst/>
          </a:prstGeom>
        </p:spPr>
      </p:pic>
      <p:pic>
        <p:nvPicPr>
          <p:cNvPr id="20" name="图片 76" descr="接入交换机.png"/>
          <p:cNvPicPr>
            <a:picLocks noChangeAspect="1"/>
          </p:cNvPicPr>
          <p:nvPr/>
        </p:nvPicPr>
        <p:blipFill>
          <a:blip r:embed="rId4" cstate="print"/>
          <a:stretch>
            <a:fillRect/>
          </a:stretch>
        </p:blipFill>
        <p:spPr bwMode="gray">
          <a:xfrm>
            <a:off x="4499645" y="4595204"/>
            <a:ext cx="490909" cy="401653"/>
          </a:xfrm>
          <a:prstGeom prst="rect">
            <a:avLst/>
          </a:prstGeom>
        </p:spPr>
      </p:pic>
      <p:pic>
        <p:nvPicPr>
          <p:cNvPr id="21" name="图片 14" descr="日志告警服务器-蓝.png"/>
          <p:cNvPicPr>
            <a:picLocks noChangeAspect="1"/>
          </p:cNvPicPr>
          <p:nvPr/>
        </p:nvPicPr>
        <p:blipFill>
          <a:blip r:embed="rId5" cstate="print"/>
          <a:stretch>
            <a:fillRect/>
          </a:stretch>
        </p:blipFill>
        <p:spPr bwMode="gray">
          <a:xfrm>
            <a:off x="810253" y="5636315"/>
            <a:ext cx="490552" cy="306312"/>
          </a:xfrm>
          <a:prstGeom prst="rect">
            <a:avLst/>
          </a:prstGeom>
        </p:spPr>
      </p:pic>
      <p:pic>
        <p:nvPicPr>
          <p:cNvPr id="22" name="图片 47" descr="打印机.png"/>
          <p:cNvPicPr>
            <a:picLocks noChangeAspect="1"/>
          </p:cNvPicPr>
          <p:nvPr/>
        </p:nvPicPr>
        <p:blipFill>
          <a:blip r:embed="rId6" cstate="print"/>
          <a:stretch>
            <a:fillRect/>
          </a:stretch>
        </p:blipFill>
        <p:spPr bwMode="gray">
          <a:xfrm>
            <a:off x="3744764" y="5611909"/>
            <a:ext cx="444786" cy="365835"/>
          </a:xfrm>
          <a:prstGeom prst="rect">
            <a:avLst/>
          </a:prstGeom>
        </p:spPr>
      </p:pic>
      <p:grpSp>
        <p:nvGrpSpPr>
          <p:cNvPr id="23" name="组合 211"/>
          <p:cNvGrpSpPr/>
          <p:nvPr/>
        </p:nvGrpSpPr>
        <p:grpSpPr bwMode="gray">
          <a:xfrm>
            <a:off x="5270764" y="5707007"/>
            <a:ext cx="515863" cy="256225"/>
            <a:chOff x="5310188" y="1243013"/>
            <a:chExt cx="915988" cy="414338"/>
          </a:xfrm>
          <a:solidFill>
            <a:srgbClr val="7A7B7C"/>
          </a:solidFill>
        </p:grpSpPr>
        <p:sp>
          <p:nvSpPr>
            <p:cNvPr id="2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438414" y="5600662"/>
            <a:ext cx="445956" cy="377619"/>
            <a:chOff x="2557450" y="4936459"/>
            <a:chExt cx="445956" cy="343290"/>
          </a:xfrm>
        </p:grpSpPr>
        <p:pic>
          <p:nvPicPr>
            <p:cNvPr id="33"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34" name="矩形 33"/>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2873387" y="3798539"/>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568048" y="4657530"/>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4974308" y="4657530"/>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588291" y="6007977"/>
            <a:ext cx="939681" cy="461665"/>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2160237" y="6007977"/>
            <a:ext cx="939681" cy="461665"/>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3497316" y="6007977"/>
            <a:ext cx="939681" cy="461665"/>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055090" y="6007977"/>
            <a:ext cx="939681"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00997" y="2172649"/>
            <a:ext cx="490909" cy="401653"/>
          </a:xfrm>
          <a:prstGeom prst="rect">
            <a:avLst/>
          </a:prstGeom>
        </p:spPr>
      </p:pic>
      <p:pic>
        <p:nvPicPr>
          <p:cNvPr id="4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499645" y="2172649"/>
            <a:ext cx="490909" cy="401653"/>
          </a:xfrm>
          <a:prstGeom prst="rect">
            <a:avLst/>
          </a:prstGeom>
        </p:spPr>
      </p:pic>
      <p:sp>
        <p:nvSpPr>
          <p:cNvPr id="44" name="Freeform 159"/>
          <p:cNvSpPr/>
          <p:nvPr/>
        </p:nvSpPr>
        <p:spPr bwMode="gray">
          <a:xfrm flipH="1">
            <a:off x="2841034" y="134149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Straight Connector 167"/>
          <p:cNvCxnSpPr/>
          <p:nvPr/>
        </p:nvCxnSpPr>
        <p:spPr bwMode="gray">
          <a:xfrm flipH="1">
            <a:off x="2091906" y="2345483"/>
            <a:ext cx="2407739" cy="0"/>
          </a:xfrm>
          <a:prstGeom prst="lin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cxnSp>
      <p:sp>
        <p:nvSpPr>
          <p:cNvPr id="58" name="椭圆 57"/>
          <p:cNvSpPr/>
          <p:nvPr/>
        </p:nvSpPr>
        <p:spPr bwMode="gray">
          <a:xfrm>
            <a:off x="3217254" y="2244716"/>
            <a:ext cx="161235" cy="265700"/>
          </a:xfrm>
          <a:prstGeom prst="ellips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椭圆 58"/>
          <p:cNvSpPr/>
          <p:nvPr/>
        </p:nvSpPr>
        <p:spPr bwMode="gray">
          <a:xfrm rot="2466065">
            <a:off x="2459277" y="2841593"/>
            <a:ext cx="161235" cy="265700"/>
          </a:xfrm>
          <a:prstGeom prst="ellips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p:nvPr/>
        </p:nvSpPr>
        <p:spPr bwMode="gray">
          <a:xfrm rot="19249454">
            <a:off x="3972205" y="2841593"/>
            <a:ext cx="161235" cy="265700"/>
          </a:xfrm>
          <a:prstGeom prst="ellips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rot="19185325">
            <a:off x="2489459" y="4024445"/>
            <a:ext cx="161235" cy="265700"/>
          </a:xfrm>
          <a:prstGeom prst="ellips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rot="2404748">
            <a:off x="3972204" y="4024445"/>
            <a:ext cx="161235" cy="265700"/>
          </a:xfrm>
          <a:prstGeom prst="ellipse">
            <a:avLst/>
          </a:prstGeom>
          <a:ln w="19050">
            <a:solidFill>
              <a:srgbClr val="EC706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6341118" y="1224070"/>
            <a:ext cx="5080820" cy="1708160"/>
          </a:xfrm>
          <a:prstGeom prst="rect">
            <a:avLst/>
          </a:prstGeom>
        </p:spPr>
        <p:txBody>
          <a:bodyPr wrap="square">
            <a:spAutoFit/>
          </a:bodyPr>
          <a:lstStyle/>
          <a:p>
            <a:pPr marL="302400" indent="-302400" fontAlgn="ctr">
              <a:lnSpc>
                <a:spcPts val="2400"/>
              </a:lnSpc>
              <a:spcAft>
                <a:spcPts val="600"/>
              </a:spcAft>
              <a:buFont typeface="Arial" panose="020B0604020202020204" pitchFamily="34" charset="0"/>
              <a:buChar char="•"/>
            </a:pP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Link Aggregation (LAG)</a:t>
            </a: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technology bundles multiple physical links into a logical link to increase link bandwidth.</a:t>
            </a:r>
          </a:p>
          <a:p>
            <a:pPr marL="302400" indent="-302400" fontAlgn="ctr">
              <a:lnSpc>
                <a:spcPts val="2400"/>
              </a:lnSpc>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aggregated link is called an Ethernet aggregation link.</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584850" y="2598822"/>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485973" y="2598822"/>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p:nvPr/>
        </p:nvCxnSpPr>
        <p:spPr bwMode="gray">
          <a:xfrm>
            <a:off x="7854586" y="427813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a:off x="7854586" y="444220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bwMode="gray">
          <a:xfrm>
            <a:off x="8970710" y="4163310"/>
            <a:ext cx="144016" cy="38337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7828507" y="3966781"/>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7828507" y="4442209"/>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9356273" y="3966781"/>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9356273" y="4442209"/>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7895596" y="5771107"/>
            <a:ext cx="1067921" cy="276999"/>
          </a:xfrm>
          <a:prstGeom prst="rect">
            <a:avLst/>
          </a:prstGeom>
          <a:noFill/>
        </p:spPr>
        <p:txBody>
          <a:bodyPr wrap="none" rtlCol="0">
            <a:spAutoFit/>
          </a:bodyPr>
          <a:lstStyle/>
          <a:p>
            <a:pP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Eth-Trunk 1</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040011" y="5771107"/>
            <a:ext cx="1067921" cy="276999"/>
          </a:xfrm>
          <a:prstGeom prst="rect">
            <a:avLst/>
          </a:prstGeom>
          <a:noFill/>
        </p:spPr>
        <p:txBody>
          <a:bodyPr wrap="none" rtlCol="0">
            <a:spAutoFit/>
          </a:bodyPr>
          <a:lstStyle/>
          <a:p>
            <a:pP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Eth-Trunk 1</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87" descr="汇聚交换机.png"/>
          <p:cNvPicPr>
            <a:picLocks noChangeAspect="1"/>
          </p:cNvPicPr>
          <p:nvPr/>
        </p:nvPicPr>
        <p:blipFill>
          <a:blip r:embed="rId3" cstate="print"/>
          <a:stretch>
            <a:fillRect/>
          </a:stretch>
        </p:blipFill>
        <p:spPr bwMode="gray">
          <a:xfrm>
            <a:off x="7363698" y="4145616"/>
            <a:ext cx="490909" cy="401653"/>
          </a:xfrm>
          <a:prstGeom prst="rect">
            <a:avLst/>
          </a:prstGeom>
        </p:spPr>
      </p:pic>
      <p:pic>
        <p:nvPicPr>
          <p:cNvPr id="92" name="图片 76" descr="接入交换机.png"/>
          <p:cNvPicPr>
            <a:picLocks noChangeAspect="1"/>
          </p:cNvPicPr>
          <p:nvPr/>
        </p:nvPicPr>
        <p:blipFill>
          <a:blip r:embed="rId4" cstate="print"/>
          <a:stretch>
            <a:fillRect/>
          </a:stretch>
        </p:blipFill>
        <p:spPr bwMode="gray">
          <a:xfrm>
            <a:off x="10184427" y="4145616"/>
            <a:ext cx="490909" cy="401653"/>
          </a:xfrm>
          <a:prstGeom prst="rect">
            <a:avLst/>
          </a:prstGeom>
        </p:spPr>
      </p:pic>
      <p:pic>
        <p:nvPicPr>
          <p:cNvPr id="93" name="图片 87" descr="汇聚交换机.png"/>
          <p:cNvPicPr>
            <a:picLocks noChangeAspect="1"/>
          </p:cNvPicPr>
          <p:nvPr/>
        </p:nvPicPr>
        <p:blipFill>
          <a:blip r:embed="rId3" cstate="print"/>
          <a:stretch>
            <a:fillRect/>
          </a:stretch>
        </p:blipFill>
        <p:spPr bwMode="gray">
          <a:xfrm>
            <a:off x="7363698" y="5708780"/>
            <a:ext cx="490909" cy="401653"/>
          </a:xfrm>
          <a:prstGeom prst="rect">
            <a:avLst/>
          </a:prstGeom>
        </p:spPr>
      </p:pic>
      <p:pic>
        <p:nvPicPr>
          <p:cNvPr id="94" name="图片 76" descr="接入交换机.png"/>
          <p:cNvPicPr>
            <a:picLocks noChangeAspect="1"/>
          </p:cNvPicPr>
          <p:nvPr/>
        </p:nvPicPr>
        <p:blipFill>
          <a:blip r:embed="rId4" cstate="print"/>
          <a:stretch>
            <a:fillRect/>
          </a:stretch>
        </p:blipFill>
        <p:spPr bwMode="gray">
          <a:xfrm>
            <a:off x="10184427" y="5708780"/>
            <a:ext cx="490909" cy="401653"/>
          </a:xfrm>
          <a:prstGeom prst="rect">
            <a:avLst/>
          </a:prstGeom>
        </p:spPr>
      </p:pic>
      <p:sp>
        <p:nvSpPr>
          <p:cNvPr id="95" name="Right Arrow 157"/>
          <p:cNvSpPr/>
          <p:nvPr/>
        </p:nvSpPr>
        <p:spPr bwMode="gray">
          <a:xfrm rot="5400000">
            <a:off x="8736718" y="4999782"/>
            <a:ext cx="612000" cy="413192"/>
          </a:xfrm>
          <a:prstGeom prst="rightArrow">
            <a:avLst>
              <a:gd name="adj1" fmla="val 5901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6427688" y="2968019"/>
            <a:ext cx="1482063" cy="540493"/>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Increased bandwidth</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97"/>
          <p:cNvSpPr/>
          <p:nvPr/>
        </p:nvSpPr>
        <p:spPr bwMode="gray">
          <a:xfrm>
            <a:off x="8183781" y="2968019"/>
            <a:ext cx="1482063" cy="540493"/>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Improved reliability</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98"/>
          <p:cNvSpPr/>
          <p:nvPr/>
        </p:nvSpPr>
        <p:spPr bwMode="gray">
          <a:xfrm>
            <a:off x="9939875" y="2968019"/>
            <a:ext cx="1482063" cy="540493"/>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Load balancing</a:t>
            </a:r>
            <a:endParaRPr lang="en-US" altLang="zh-CN" sz="16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标题 44"/>
          <p:cNvSpPr>
            <a:spLocks noGrp="1"/>
          </p:cNvSpPr>
          <p:nvPr>
            <p:ph type="title"/>
          </p:nvPr>
        </p:nvSpPr>
        <p:spPr bwMode="gray"/>
        <p:txBody>
          <a:bodyPr/>
          <a:lstStyle/>
          <a:p>
            <a:r>
              <a:rPr lang="en-US" smtClean="0">
                <a:sym typeface="Huawei Sans" panose="020C0503030203020204" pitchFamily="34" charset="0"/>
              </a:rPr>
              <a:t>Ethernet Link Aggregation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37010542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6502467" y="1659484"/>
            <a:ext cx="5255585" cy="4262969"/>
          </a:xfrm>
        </p:spPr>
        <p:txBody>
          <a:bodyPr/>
          <a:lstStyle/>
          <a:p>
            <a:r>
              <a:rPr lang="en-US" altLang="zh-CN" sz="1800" smtClean="0">
                <a:sym typeface="Huawei Sans" panose="020C0503030203020204" pitchFamily="34" charset="0"/>
              </a:rPr>
              <a:t>Eliminates loops on a switching network.</a:t>
            </a:r>
          </a:p>
          <a:p>
            <a:r>
              <a:rPr lang="en-US" altLang="zh-CN" sz="1800" smtClean="0">
                <a:sym typeface="Huawei Sans" panose="020C0503030203020204" pitchFamily="34" charset="0"/>
              </a:rPr>
              <a:t>Dynamically adapts to network topology changes.</a:t>
            </a:r>
          </a:p>
          <a:p>
            <a:r>
              <a:rPr lang="en-US" altLang="zh-CN" sz="1800" smtClean="0">
                <a:sym typeface="Huawei Sans" panose="020C0503030203020204" pitchFamily="34" charset="0"/>
              </a:rPr>
              <a:t>Ensures Layer 2 network reliability together with redundant links.</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STP: Loop Prevention + Layer 2 Network Reliability</a:t>
            </a:r>
            <a:endParaRPr lang="en-US" altLang="zh-CN" dirty="0">
              <a:sym typeface="Huawei Sans" panose="020C0503030203020204" pitchFamily="34" charset="0"/>
            </a:endParaRPr>
          </a:p>
        </p:txBody>
      </p:sp>
      <p:cxnSp>
        <p:nvCxnSpPr>
          <p:cNvPr id="290" name="直接连接符 289"/>
          <p:cNvCxnSpPr/>
          <p:nvPr/>
        </p:nvCxnSpPr>
        <p:spPr bwMode="gray">
          <a:xfrm flipV="1">
            <a:off x="1306841" y="3781979"/>
            <a:ext cx="0" cy="704764"/>
          </a:xfrm>
          <a:prstGeom prst="line">
            <a:avLst/>
          </a:prstGeom>
          <a:ln w="1905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1" name="文本框 290"/>
          <p:cNvSpPr txBox="1"/>
          <p:nvPr/>
        </p:nvSpPr>
        <p:spPr bwMode="gray">
          <a:xfrm>
            <a:off x="465693" y="3902172"/>
            <a:ext cx="1544012" cy="350865"/>
          </a:xfrm>
          <a:prstGeom prst="rect">
            <a:avLst/>
          </a:prstGeom>
          <a:solidFill>
            <a:schemeClr val="bg1"/>
          </a:solidFill>
        </p:spPr>
        <p:txBody>
          <a:bodyPr wrap="none" rtlCol="0">
            <a:spAutoFit/>
          </a:bodyPr>
          <a:lstStyle/>
          <a:p>
            <a:pPr fontAlgn="ctr">
              <a:lnSpc>
                <a:spcPct val="12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Layer 3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3" name="直接连接符 292"/>
          <p:cNvCxnSpPr/>
          <p:nvPr/>
        </p:nvCxnSpPr>
        <p:spPr bwMode="gray">
          <a:xfrm flipV="1">
            <a:off x="1311595" y="4501874"/>
            <a:ext cx="0" cy="1125364"/>
          </a:xfrm>
          <a:prstGeom prst="line">
            <a:avLst/>
          </a:prstGeom>
          <a:ln w="1905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94" name="文本框 293"/>
          <p:cNvSpPr txBox="1"/>
          <p:nvPr/>
        </p:nvSpPr>
        <p:spPr bwMode="gray">
          <a:xfrm>
            <a:off x="417966" y="4727598"/>
            <a:ext cx="2266967" cy="609398"/>
          </a:xfrm>
          <a:prstGeom prst="rect">
            <a:avLst/>
          </a:prstGeom>
          <a:solidFill>
            <a:schemeClr val="bg1"/>
          </a:solidFill>
        </p:spPr>
        <p:txBody>
          <a:bodyPr wrap="none" rtlCol="0">
            <a:spAutoFit/>
          </a:bodyPr>
          <a:lstStyle/>
          <a:p>
            <a:pPr fontAlgn="ctr">
              <a:lnSpc>
                <a:spcPct val="120000"/>
              </a:lnSpc>
              <a:spcBef>
                <a:spcPts val="0"/>
              </a:spcBef>
              <a:spcAft>
                <a:spcPts val="0"/>
              </a:spcAft>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Layer 2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spcBef>
                <a:spcPts val="0"/>
              </a:spcBef>
              <a:spcAft>
                <a:spcPts val="0"/>
              </a:spcAft>
            </a:pP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STP running environment</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4" name="组合 93"/>
          <p:cNvGrpSpPr/>
          <p:nvPr/>
        </p:nvGrpSpPr>
        <p:grpSpPr bwMode="gray">
          <a:xfrm>
            <a:off x="769405" y="1402012"/>
            <a:ext cx="5859424" cy="4977779"/>
            <a:chOff x="-205157" y="1462172"/>
            <a:chExt cx="5859424" cy="4977779"/>
          </a:xfrm>
        </p:grpSpPr>
        <p:cxnSp>
          <p:nvCxnSpPr>
            <p:cNvPr id="95"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96"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97"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98"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99"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100"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101" name="Straight Connector 76"/>
            <p:cNvCxnSpPr/>
            <p:nvPr/>
          </p:nvCxnSpPr>
          <p:spPr bwMode="gray">
            <a:xfrm>
              <a:off x="-205157" y="2661138"/>
              <a:ext cx="5760000" cy="0"/>
            </a:xfrm>
            <a:prstGeom prst="line">
              <a:avLst/>
            </a:prstGeom>
            <a:noFill/>
            <a:ln w="19050" cap="flat" cmpd="sng" algn="ctr">
              <a:solidFill>
                <a:srgbClr val="8BC9A0"/>
              </a:solidFill>
              <a:prstDash val="sysDot"/>
              <a:miter lim="800000"/>
            </a:ln>
            <a:effectLst/>
          </p:spPr>
        </p:cxnSp>
        <p:cxnSp>
          <p:nvCxnSpPr>
            <p:cNvPr id="102" name="Straight Connector 77"/>
            <p:cNvCxnSpPr/>
            <p:nvPr/>
          </p:nvCxnSpPr>
          <p:spPr bwMode="gray">
            <a:xfrm>
              <a:off x="-205157" y="1732157"/>
              <a:ext cx="5760000" cy="0"/>
            </a:xfrm>
            <a:prstGeom prst="line">
              <a:avLst/>
            </a:prstGeom>
            <a:noFill/>
            <a:ln w="19050" cap="flat" cmpd="sng" algn="ctr">
              <a:solidFill>
                <a:srgbClr val="8BC9A0"/>
              </a:solidFill>
              <a:prstDash val="sysDot"/>
              <a:miter lim="800000"/>
            </a:ln>
            <a:effectLst/>
          </p:spPr>
        </p:cxnSp>
        <p:cxnSp>
          <p:nvCxnSpPr>
            <p:cNvPr id="103" name="Straight Connector 78"/>
            <p:cNvCxnSpPr/>
            <p:nvPr/>
          </p:nvCxnSpPr>
          <p:spPr bwMode="gray">
            <a:xfrm>
              <a:off x="-205157" y="3823974"/>
              <a:ext cx="5760000" cy="0"/>
            </a:xfrm>
            <a:prstGeom prst="line">
              <a:avLst/>
            </a:prstGeom>
            <a:noFill/>
            <a:ln w="19050" cap="flat" cmpd="sng" algn="ctr">
              <a:solidFill>
                <a:srgbClr val="8BC9A0"/>
              </a:solidFill>
              <a:prstDash val="sysDot"/>
              <a:miter lim="800000"/>
            </a:ln>
            <a:effectLst/>
          </p:spPr>
        </p:cxnSp>
        <p:cxnSp>
          <p:nvCxnSpPr>
            <p:cNvPr id="104" name="Straight Connector 80"/>
            <p:cNvCxnSpPr/>
            <p:nvPr/>
          </p:nvCxnSpPr>
          <p:spPr bwMode="gray">
            <a:xfrm>
              <a:off x="-205157" y="4512991"/>
              <a:ext cx="5760000" cy="0"/>
            </a:xfrm>
            <a:prstGeom prst="line">
              <a:avLst/>
            </a:prstGeom>
            <a:noFill/>
            <a:ln w="19050" cap="flat" cmpd="sng" algn="ctr">
              <a:solidFill>
                <a:srgbClr val="8BC9A0"/>
              </a:solidFill>
              <a:prstDash val="sysDot"/>
              <a:miter lim="800000"/>
            </a:ln>
            <a:effectLst/>
          </p:spPr>
        </p:cxnSp>
        <p:cxnSp>
          <p:nvCxnSpPr>
            <p:cNvPr id="105" name="Straight Connector 81"/>
            <p:cNvCxnSpPr/>
            <p:nvPr/>
          </p:nvCxnSpPr>
          <p:spPr bwMode="gray">
            <a:xfrm>
              <a:off x="-205157" y="5712946"/>
              <a:ext cx="5760000" cy="0"/>
            </a:xfrm>
            <a:prstGeom prst="line">
              <a:avLst/>
            </a:prstGeom>
            <a:noFill/>
            <a:ln w="19050" cap="flat" cmpd="sng" algn="ctr">
              <a:solidFill>
                <a:srgbClr val="8BC9A0"/>
              </a:solidFill>
              <a:prstDash val="sysDot"/>
              <a:miter lim="800000"/>
            </a:ln>
            <a:effectLst/>
          </p:spPr>
        </p:cxnSp>
        <p:pic>
          <p:nvPicPr>
            <p:cNvPr id="106"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107" name="Straight Connector 74"/>
            <p:cNvCxnSpPr>
              <a:stCxn id="106" idx="0"/>
              <a:endCxn id="134"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08"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109"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110"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111"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112" name="Straight Connector 13"/>
            <p:cNvCxnSpPr>
              <a:stCxn id="110" idx="3"/>
              <a:endCxn id="111"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113"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114"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115" name="Straight Connector 16"/>
            <p:cNvCxnSpPr>
              <a:stCxn id="113" idx="3"/>
              <a:endCxn id="114"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cxnSp>
          <p:nvCxnSpPr>
            <p:cNvPr id="116" name="Straight Connector 19"/>
            <p:cNvCxnSpPr/>
            <p:nvPr/>
          </p:nvCxnSpPr>
          <p:spPr bwMode="gray">
            <a:xfrm>
              <a:off x="3892295" y="6336619"/>
              <a:ext cx="268482" cy="0"/>
            </a:xfrm>
            <a:prstGeom prst="line">
              <a:avLst/>
            </a:prstGeom>
            <a:noFill/>
            <a:ln w="19050" cap="flat" cmpd="sng" algn="ctr">
              <a:solidFill>
                <a:srgbClr val="EC7061"/>
              </a:solidFill>
              <a:prstDash val="solid"/>
              <a:miter lim="800000"/>
            </a:ln>
            <a:effectLst/>
          </p:spPr>
        </p:cxnSp>
        <p:sp>
          <p:nvSpPr>
            <p:cNvPr id="117" name="TextBox 20"/>
            <p:cNvSpPr txBox="1"/>
            <p:nvPr/>
          </p:nvSpPr>
          <p:spPr bwMode="gray">
            <a:xfrm>
              <a:off x="4160777" y="6178341"/>
              <a:ext cx="1130438" cy="261610"/>
            </a:xfrm>
            <a:prstGeom prst="rect">
              <a:avLst/>
            </a:prstGeom>
            <a:noFill/>
          </p:spPr>
          <p:txBody>
            <a:bodyPr wrap="none" rtlCol="0">
              <a:spAutoFit/>
            </a:bodyPr>
            <a:lstStyle/>
            <a:p>
              <a:pPr fontAlgn="ctr">
                <a:spcBef>
                  <a:spcPts val="0"/>
                </a:spcBef>
                <a:spcAft>
                  <a:spcPts val="0"/>
                </a:spcAft>
              </a:pPr>
              <a:r>
                <a:rPr lang="en-US" sz="11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8"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119"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120" name="Straight Connector 29"/>
            <p:cNvCxnSpPr>
              <a:stCxn id="118" idx="3"/>
              <a:endCxn id="119"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121" name="Straight Connector 30"/>
            <p:cNvCxnSpPr>
              <a:stCxn id="113" idx="0"/>
              <a:endCxn id="110"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122" name="Straight Connector 33"/>
            <p:cNvCxnSpPr>
              <a:stCxn id="114" idx="0"/>
              <a:endCxn id="111"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123" name="Straight Connector 36"/>
            <p:cNvCxnSpPr>
              <a:stCxn id="118" idx="0"/>
              <a:endCxn id="110"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124" name="Straight Connector 39"/>
            <p:cNvCxnSpPr>
              <a:stCxn id="119" idx="0"/>
              <a:endCxn id="111"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125"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127"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128" name="Straight Connector 34"/>
            <p:cNvCxnSpPr>
              <a:stCxn id="126" idx="0"/>
              <a:endCxn id="113"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129" name="Straight Connector 35"/>
            <p:cNvCxnSpPr>
              <a:stCxn id="126" idx="0"/>
              <a:endCxn id="114"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130" name="Straight Connector 37"/>
            <p:cNvCxnSpPr>
              <a:stCxn id="127" idx="0"/>
              <a:endCxn id="113"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131" name="Straight Connector 38"/>
            <p:cNvCxnSpPr>
              <a:stCxn id="127" idx="0"/>
              <a:endCxn id="114"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132" name="Group 40"/>
            <p:cNvGrpSpPr/>
            <p:nvPr/>
          </p:nvGrpSpPr>
          <p:grpSpPr bwMode="gray">
            <a:xfrm>
              <a:off x="2426149" y="5011267"/>
              <a:ext cx="261965" cy="61979"/>
              <a:chOff x="559282" y="6488261"/>
              <a:chExt cx="261965" cy="61979"/>
            </a:xfrm>
            <a:solidFill>
              <a:sysClr val="window" lastClr="FFFFFF">
                <a:lumMod val="50000"/>
              </a:sysClr>
            </a:solidFill>
          </p:grpSpPr>
          <p:sp>
            <p:nvSpPr>
              <p:cNvPr id="180"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3"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134"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135" name="Group 54"/>
            <p:cNvGrpSpPr/>
            <p:nvPr/>
          </p:nvGrpSpPr>
          <p:grpSpPr bwMode="gray">
            <a:xfrm>
              <a:off x="4440655" y="5011267"/>
              <a:ext cx="261965" cy="61979"/>
              <a:chOff x="559282" y="6488261"/>
              <a:chExt cx="261965" cy="61979"/>
            </a:xfrm>
            <a:solidFill>
              <a:sysClr val="window" lastClr="FFFFFF">
                <a:lumMod val="50000"/>
              </a:sysClr>
            </a:solidFill>
          </p:grpSpPr>
          <p:sp>
            <p:nvSpPr>
              <p:cNvPr id="177"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6" name="Straight Connector 58"/>
            <p:cNvCxnSpPr>
              <a:stCxn id="133" idx="0"/>
              <a:endCxn id="118"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137" name="Straight Connector 61"/>
            <p:cNvCxnSpPr>
              <a:stCxn id="134" idx="0"/>
              <a:endCxn id="119"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138" name="Straight Connector 64"/>
            <p:cNvCxnSpPr>
              <a:stCxn id="133" idx="0"/>
              <a:endCxn id="119"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139" name="Straight Connector 67"/>
            <p:cNvCxnSpPr>
              <a:stCxn id="134" idx="0"/>
              <a:endCxn id="118"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140" name="Straight Connector 70"/>
            <p:cNvCxnSpPr>
              <a:stCxn id="108" idx="0"/>
              <a:endCxn id="127"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141" name="Straight Connector 79"/>
            <p:cNvCxnSpPr>
              <a:stCxn id="110" idx="1"/>
              <a:endCxn id="109"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14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14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144" name="Straight Connector 98"/>
            <p:cNvCxnSpPr>
              <a:stCxn id="143" idx="2"/>
              <a:endCxn id="111"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145" name="Straight Connector 101"/>
            <p:cNvCxnSpPr>
              <a:stCxn id="142" idx="2"/>
              <a:endCxn id="110"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146" name="Straight Connector 104"/>
            <p:cNvCxnSpPr>
              <a:stCxn id="142" idx="3"/>
              <a:endCxn id="143"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147"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1"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152"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153"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154"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155"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156"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157" name="TextBox 85"/>
            <p:cNvSpPr txBox="1"/>
            <p:nvPr/>
          </p:nvSpPr>
          <p:spPr bwMode="gray">
            <a:xfrm>
              <a:off x="669653" y="2367818"/>
              <a:ext cx="98616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area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Box 86"/>
            <p:cNvSpPr txBox="1"/>
            <p:nvPr/>
          </p:nvSpPr>
          <p:spPr bwMode="gray">
            <a:xfrm>
              <a:off x="669653" y="3567772"/>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Box 88"/>
            <p:cNvSpPr txBox="1"/>
            <p:nvPr/>
          </p:nvSpPr>
          <p:spPr bwMode="gray">
            <a:xfrm>
              <a:off x="669653" y="4233804"/>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Box 89"/>
            <p:cNvSpPr txBox="1"/>
            <p:nvPr/>
          </p:nvSpPr>
          <p:spPr bwMode="gray">
            <a:xfrm>
              <a:off x="669653" y="5425475"/>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Box 91"/>
            <p:cNvSpPr txBox="1"/>
            <p:nvPr/>
          </p:nvSpPr>
          <p:spPr bwMode="gray">
            <a:xfrm>
              <a:off x="669653" y="5926037"/>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164"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165" name="Straight Connector 127"/>
            <p:cNvCxnSpPr>
              <a:stCxn id="163" idx="3"/>
              <a:endCxn id="164"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166"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167" name="圆角矩形 166"/>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20"/>
            <p:cNvSpPr txBox="1"/>
            <p:nvPr/>
          </p:nvSpPr>
          <p:spPr bwMode="gray">
            <a:xfrm>
              <a:off x="4799546" y="2697017"/>
              <a:ext cx="854721" cy="261610"/>
            </a:xfrm>
            <a:prstGeom prst="rect">
              <a:avLst/>
            </a:prstGeom>
            <a:noFill/>
          </p:spPr>
          <p:txBody>
            <a:bodyPr wrap="none" rtlCol="0">
              <a:spAutoFit/>
            </a:bodyPr>
            <a:lstStyle/>
            <a:p>
              <a:pPr fontAlgn="ctr">
                <a:spcBef>
                  <a:spcPts val="0"/>
                </a:spcBef>
                <a:spcAft>
                  <a:spcPts val="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O&amp;M area</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9" name="Straight Connector 79"/>
            <p:cNvCxnSpPr/>
            <p:nvPr/>
          </p:nvCxnSpPr>
          <p:spPr bwMode="gray">
            <a:xfrm flipH="1">
              <a:off x="2382862" y="2836440"/>
              <a:ext cx="1190149" cy="0"/>
            </a:xfrm>
            <a:prstGeom prst="line">
              <a:avLst/>
            </a:prstGeom>
            <a:noFill/>
            <a:ln w="19050" cap="flat" cmpd="sng" algn="ctr">
              <a:solidFill>
                <a:sysClr val="windowText" lastClr="000000"/>
              </a:solidFill>
              <a:prstDash val="solid"/>
              <a:miter lim="800000"/>
            </a:ln>
            <a:effectLst/>
          </p:spPr>
        </p:cxnSp>
        <p:cxnSp>
          <p:nvCxnSpPr>
            <p:cNvPr id="170"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171"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172" name="图片 17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173" name="图片 17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174" name="图片 173"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sp>
          <p:nvSpPr>
            <p:cNvPr id="175" name="TextBox 46"/>
            <p:cNvSpPr txBox="1"/>
            <p:nvPr/>
          </p:nvSpPr>
          <p:spPr bwMode="gray">
            <a:xfrm>
              <a:off x="1515389" y="2697017"/>
              <a:ext cx="373820"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6" name="图片 175"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grpSp>
    </p:spTree>
    <p:extLst>
      <p:ext uri="{BB962C8B-B14F-4D97-AF65-F5344CB8AC3E}">
        <p14:creationId xmlns:p14="http://schemas.microsoft.com/office/powerpoint/2010/main" val="28527867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Wireless Access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4011452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WLAN and Main NEs</a:t>
            </a:r>
            <a:endParaRPr lang="en-US" dirty="0">
              <a:sym typeface="Huawei Sans" panose="020C0503030203020204" pitchFamily="34" charset="0"/>
            </a:endParaRPr>
          </a:p>
        </p:txBody>
      </p:sp>
      <p:sp>
        <p:nvSpPr>
          <p:cNvPr id="3" name="Rounded Rectangle 27"/>
          <p:cNvSpPr/>
          <p:nvPr/>
        </p:nvSpPr>
        <p:spPr bwMode="gray">
          <a:xfrm>
            <a:off x="5130914" y="4938773"/>
            <a:ext cx="6614999" cy="1388298"/>
          </a:xfrm>
          <a:prstGeom prst="roundRect">
            <a:avLst>
              <a:gd name="adj" fmla="val 2446"/>
            </a:avLst>
          </a:prstGeom>
          <a:gradFill flip="none" rotWithShape="1">
            <a:gsLst>
              <a:gs pos="100000">
                <a:schemeClr val="bg1"/>
              </a:gs>
              <a:gs pos="55000">
                <a:srgbClr val="CCECFF"/>
              </a:gs>
            </a:gsLst>
            <a:lin ang="0" scaled="1"/>
            <a:tileRect/>
          </a:gradFill>
          <a:ln w="9525">
            <a:gradFill flip="none" rotWithShape="1">
              <a:gsLst>
                <a:gs pos="44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288000" rIns="0" bIns="288000" rtlCol="0" anchor="ctr"/>
          <a:lstStyle/>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Wireless </a:t>
            </a:r>
          </a:p>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terminals</a:t>
            </a:r>
            <a:endParaRPr lang="en-US" altLang="zh-CN" sz="16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ounded Rectangle 27"/>
          <p:cNvSpPr/>
          <p:nvPr/>
        </p:nvSpPr>
        <p:spPr bwMode="gray">
          <a:xfrm>
            <a:off x="5130914" y="3778790"/>
            <a:ext cx="6614999" cy="932950"/>
          </a:xfrm>
          <a:prstGeom prst="roundRect">
            <a:avLst>
              <a:gd name="adj" fmla="val 2446"/>
            </a:avLst>
          </a:prstGeom>
          <a:gradFill flip="none" rotWithShape="1">
            <a:gsLst>
              <a:gs pos="100000">
                <a:schemeClr val="bg1"/>
              </a:gs>
              <a:gs pos="55000">
                <a:srgbClr val="CCECFF"/>
              </a:gs>
            </a:gsLst>
            <a:lin ang="0" scaled="1"/>
            <a:tileRect/>
          </a:gradFill>
          <a:ln w="9525">
            <a:gradFill flip="none" rotWithShape="1">
              <a:gsLst>
                <a:gs pos="44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288000" rIns="0" bIns="288000" rtlCol="0" anchor="ctr"/>
          <a:lstStyle/>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Wireless </a:t>
            </a:r>
          </a:p>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access</a:t>
            </a:r>
            <a:endParaRPr lang="en-US" altLang="zh-CN" sz="16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ounded Rectangle 27"/>
          <p:cNvSpPr/>
          <p:nvPr/>
        </p:nvSpPr>
        <p:spPr bwMode="gray">
          <a:xfrm>
            <a:off x="5130914" y="1347555"/>
            <a:ext cx="6614999" cy="932950"/>
          </a:xfrm>
          <a:prstGeom prst="roundRect">
            <a:avLst>
              <a:gd name="adj" fmla="val 2446"/>
            </a:avLst>
          </a:prstGeom>
          <a:gradFill flip="none" rotWithShape="1">
            <a:gsLst>
              <a:gs pos="100000">
                <a:schemeClr val="bg1"/>
              </a:gs>
              <a:gs pos="55000">
                <a:srgbClr val="CCECFF"/>
              </a:gs>
            </a:gsLst>
            <a:lin ang="0" scaled="1"/>
            <a:tileRect/>
          </a:gradFill>
          <a:ln w="9525">
            <a:gradFill flip="none" rotWithShape="1">
              <a:gsLst>
                <a:gs pos="44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288000" rIns="0" bIns="288000" rtlCol="0" anchor="ctr"/>
          <a:lstStyle/>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Wireless </a:t>
            </a:r>
          </a:p>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control</a:t>
            </a:r>
            <a:endParaRPr lang="en-US" altLang="zh-CN" sz="16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ounded Rectangle 27"/>
          <p:cNvSpPr/>
          <p:nvPr/>
        </p:nvSpPr>
        <p:spPr bwMode="gray">
          <a:xfrm>
            <a:off x="5130914" y="2546083"/>
            <a:ext cx="6614999" cy="932950"/>
          </a:xfrm>
          <a:prstGeom prst="roundRect">
            <a:avLst>
              <a:gd name="adj" fmla="val 2446"/>
            </a:avLst>
          </a:prstGeom>
          <a:gradFill flip="none" rotWithShape="1">
            <a:gsLst>
              <a:gs pos="100000">
                <a:schemeClr val="bg1"/>
              </a:gs>
              <a:gs pos="55000">
                <a:srgbClr val="CCECFF"/>
              </a:gs>
            </a:gsLst>
            <a:lin ang="0" scaled="1"/>
            <a:tileRect/>
          </a:gradFill>
          <a:ln w="9525">
            <a:gradFill flip="none" rotWithShape="1">
              <a:gsLst>
                <a:gs pos="44000">
                  <a:srgbClr val="05BBFB"/>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288000" rIns="0" bIns="288000" rtlCol="0" anchor="ctr"/>
          <a:lstStyle/>
          <a:p>
            <a:pPr fontAlgn="ctr"/>
            <a:r>
              <a:rPr lang="en-US" sz="1600" dirty="0" smtClean="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rPr>
              <a:t>IP network</a:t>
            </a:r>
            <a:endParaRPr lang="en-US" sz="16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39"/>
          <p:cNvSpPr txBox="1"/>
          <p:nvPr/>
        </p:nvSpPr>
        <p:spPr bwMode="gray">
          <a:xfrm>
            <a:off x="6779087" y="5241409"/>
            <a:ext cx="750526"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Laptop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descr="笔记本电脑.png"/>
          <p:cNvPicPr>
            <a:picLocks noChangeAspect="1"/>
          </p:cNvPicPr>
          <p:nvPr/>
        </p:nvPicPr>
        <p:blipFill>
          <a:blip r:embed="rId3" cstate="print"/>
          <a:stretch>
            <a:fillRect/>
          </a:stretch>
        </p:blipFill>
        <p:spPr bwMode="gray">
          <a:xfrm>
            <a:off x="6363470" y="5251430"/>
            <a:ext cx="490708" cy="307636"/>
          </a:xfrm>
          <a:prstGeom prst="rect">
            <a:avLst/>
          </a:prstGeom>
        </p:spPr>
      </p:pic>
      <p:pic>
        <p:nvPicPr>
          <p:cNvPr id="10" name="图片 9" descr="SAN网络-蓝.png"/>
          <p:cNvPicPr>
            <a:picLocks noChangeAspect="1"/>
          </p:cNvPicPr>
          <p:nvPr/>
        </p:nvPicPr>
        <p:blipFill>
          <a:blip r:embed="rId4" cstate="print"/>
          <a:stretch>
            <a:fillRect/>
          </a:stretch>
        </p:blipFill>
        <p:spPr bwMode="gray">
          <a:xfrm>
            <a:off x="9548915" y="5206016"/>
            <a:ext cx="243218" cy="398465"/>
          </a:xfrm>
          <a:prstGeom prst="rect">
            <a:avLst/>
          </a:prstGeom>
        </p:spPr>
      </p:pic>
      <p:sp>
        <p:nvSpPr>
          <p:cNvPr id="11" name="TextBox 163"/>
          <p:cNvSpPr txBox="1"/>
          <p:nvPr/>
        </p:nvSpPr>
        <p:spPr bwMode="gray">
          <a:xfrm>
            <a:off x="9716847" y="5266749"/>
            <a:ext cx="1316387"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Mobile phone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descr="故障链路.png"/>
          <p:cNvPicPr>
            <a:picLocks noChangeAspect="1"/>
          </p:cNvPicPr>
          <p:nvPr/>
        </p:nvPicPr>
        <p:blipFill>
          <a:blip r:embed="rId5" cstate="print"/>
          <a:stretch>
            <a:fillRect/>
          </a:stretch>
        </p:blipFill>
        <p:spPr bwMode="gray">
          <a:xfrm>
            <a:off x="8205048" y="5222218"/>
            <a:ext cx="490909" cy="366061"/>
          </a:xfrm>
          <a:prstGeom prst="rect">
            <a:avLst/>
          </a:prstGeom>
        </p:spPr>
      </p:pic>
      <p:sp>
        <p:nvSpPr>
          <p:cNvPr id="13" name="TextBox 162"/>
          <p:cNvSpPr txBox="1"/>
          <p:nvPr/>
        </p:nvSpPr>
        <p:spPr bwMode="gray">
          <a:xfrm>
            <a:off x="8596705" y="5266749"/>
            <a:ext cx="697627"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Tablet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图片 13" descr="AP.png"/>
          <p:cNvPicPr>
            <a:picLocks noChangeAspect="1"/>
          </p:cNvPicPr>
          <p:nvPr/>
        </p:nvPicPr>
        <p:blipFill>
          <a:blip r:embed="rId6" cstate="print"/>
          <a:stretch>
            <a:fillRect/>
          </a:stretch>
        </p:blipFill>
        <p:spPr bwMode="gray">
          <a:xfrm>
            <a:off x="6363269" y="4044439"/>
            <a:ext cx="490909" cy="401653"/>
          </a:xfrm>
          <a:prstGeom prst="rect">
            <a:avLst/>
          </a:prstGeom>
        </p:spPr>
      </p:pic>
      <p:sp>
        <p:nvSpPr>
          <p:cNvPr id="15" name="矩形 14"/>
          <p:cNvSpPr/>
          <p:nvPr/>
        </p:nvSpPr>
        <p:spPr bwMode="gray">
          <a:xfrm>
            <a:off x="6854178" y="4086888"/>
            <a:ext cx="2451312" cy="307777"/>
          </a:xfrm>
          <a:prstGeom prst="rect">
            <a:avLst/>
          </a:prstGeom>
        </p:spPr>
        <p:txBody>
          <a:bodyPr wrap="none">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AirEngine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series wireless AP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67"/>
          <p:cNvSpPr txBox="1"/>
          <p:nvPr/>
        </p:nvSpPr>
        <p:spPr bwMode="gray">
          <a:xfrm>
            <a:off x="10690082" y="2750948"/>
            <a:ext cx="924068"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descr="接入交换机.png"/>
          <p:cNvPicPr>
            <a:picLocks noChangeAspect="1"/>
          </p:cNvPicPr>
          <p:nvPr/>
        </p:nvPicPr>
        <p:blipFill>
          <a:blip r:embed="rId7" cstate="print"/>
          <a:stretch>
            <a:fillRect/>
          </a:stretch>
        </p:blipFill>
        <p:spPr bwMode="gray">
          <a:xfrm>
            <a:off x="10161967" y="2824436"/>
            <a:ext cx="490909" cy="401653"/>
          </a:xfrm>
          <a:prstGeom prst="rect">
            <a:avLst/>
          </a:prstGeom>
        </p:spPr>
      </p:pic>
      <p:pic>
        <p:nvPicPr>
          <p:cNvPr id="18" name="图片 17" descr="汇聚交换机.png"/>
          <p:cNvPicPr>
            <a:picLocks noChangeAspect="1"/>
          </p:cNvPicPr>
          <p:nvPr/>
        </p:nvPicPr>
        <p:blipFill>
          <a:blip r:embed="rId8" cstate="print"/>
          <a:stretch>
            <a:fillRect/>
          </a:stretch>
        </p:blipFill>
        <p:spPr bwMode="gray">
          <a:xfrm>
            <a:off x="8194331" y="2824436"/>
            <a:ext cx="490909" cy="401653"/>
          </a:xfrm>
          <a:prstGeom prst="rect">
            <a:avLst/>
          </a:prstGeom>
        </p:spPr>
      </p:pic>
      <p:sp>
        <p:nvSpPr>
          <p:cNvPr id="19" name="TextBox 65"/>
          <p:cNvSpPr txBox="1"/>
          <p:nvPr/>
        </p:nvSpPr>
        <p:spPr bwMode="gray">
          <a:xfrm>
            <a:off x="8709785" y="2750948"/>
            <a:ext cx="1452182"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descr="核心交换机.png"/>
          <p:cNvPicPr>
            <a:picLocks noChangeAspect="1"/>
          </p:cNvPicPr>
          <p:nvPr/>
        </p:nvPicPr>
        <p:blipFill>
          <a:blip r:embed="rId9" cstate="print"/>
          <a:stretch>
            <a:fillRect/>
          </a:stretch>
        </p:blipFill>
        <p:spPr bwMode="gray">
          <a:xfrm>
            <a:off x="6363268" y="2824436"/>
            <a:ext cx="490909" cy="401653"/>
          </a:xfrm>
          <a:prstGeom prst="rect">
            <a:avLst/>
          </a:prstGeom>
        </p:spPr>
      </p:pic>
      <p:sp>
        <p:nvSpPr>
          <p:cNvPr id="21" name="TextBox 84"/>
          <p:cNvSpPr txBox="1"/>
          <p:nvPr/>
        </p:nvSpPr>
        <p:spPr bwMode="gray">
          <a:xfrm>
            <a:off x="6854178" y="2858670"/>
            <a:ext cx="1132041"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Core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descr="AC-蓝.png"/>
          <p:cNvPicPr>
            <a:picLocks noChangeAspect="1"/>
          </p:cNvPicPr>
          <p:nvPr/>
        </p:nvPicPr>
        <p:blipFill>
          <a:blip r:embed="rId10" cstate="print"/>
          <a:stretch>
            <a:fillRect/>
          </a:stretch>
        </p:blipFill>
        <p:spPr bwMode="gray">
          <a:xfrm>
            <a:off x="6363470" y="1613204"/>
            <a:ext cx="490909" cy="401653"/>
          </a:xfrm>
          <a:prstGeom prst="rect">
            <a:avLst/>
          </a:prstGeom>
        </p:spPr>
      </p:pic>
      <p:sp>
        <p:nvSpPr>
          <p:cNvPr id="23" name="矩形 22"/>
          <p:cNvSpPr/>
          <p:nvPr/>
        </p:nvSpPr>
        <p:spPr bwMode="gray">
          <a:xfrm>
            <a:off x="6854178" y="1675531"/>
            <a:ext cx="1757212" cy="307777"/>
          </a:xfrm>
          <a:prstGeom prst="rect">
            <a:avLst/>
          </a:prstGeom>
        </p:spPr>
        <p:txBody>
          <a:bodyPr wrap="none">
            <a:sp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AirEngine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series AC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63"/>
          <p:cNvSpPr txBox="1"/>
          <p:nvPr/>
        </p:nvSpPr>
        <p:spPr bwMode="gray">
          <a:xfrm>
            <a:off x="6288661" y="5831623"/>
            <a:ext cx="3801041"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Barcode scanners, AGV cars, wristbands, etc.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20" descr="RRU蓝.png"/>
          <p:cNvPicPr>
            <a:picLocks noChangeAspect="1"/>
          </p:cNvPicPr>
          <p:nvPr/>
        </p:nvPicPr>
        <p:blipFill>
          <a:blip r:embed="rId11"/>
          <a:stretch>
            <a:fillRect/>
          </a:stretch>
        </p:blipFill>
        <p:spPr bwMode="gray">
          <a:xfrm>
            <a:off x="9516847" y="4081629"/>
            <a:ext cx="400000" cy="327273"/>
          </a:xfrm>
          <a:prstGeom prst="rect">
            <a:avLst/>
          </a:prstGeom>
        </p:spPr>
      </p:pic>
      <p:sp>
        <p:nvSpPr>
          <p:cNvPr id="35" name="矩形 34"/>
          <p:cNvSpPr/>
          <p:nvPr/>
        </p:nvSpPr>
        <p:spPr bwMode="gray">
          <a:xfrm>
            <a:off x="9927787" y="4086888"/>
            <a:ext cx="1636987" cy="307777"/>
          </a:xfrm>
          <a:prstGeom prst="rect">
            <a:avLst/>
          </a:prstGeom>
        </p:spPr>
        <p:txBody>
          <a:bodyPr wrap="non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Remote unit (RU)</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446088" y="1347555"/>
            <a:ext cx="4502419"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Overview of WLAN</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446088" y="1802069"/>
            <a:ext cx="4502419" cy="452500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lnSpc>
                <a:spcPts val="28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WLAN is a network that uses high-frequency (2.4 GHz or 5 GHz) signals such as radio waves, lasers, and infrared rays to replace the traditional media used for transmission on a wired LAN.</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WLAN technologies described in this document are based on 802.11 standards.</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802.11 was originally a wireless LAN communications standard defined by the Institute of Electrical and Electronics Engineers (IEEE) in 1997. </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8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IEEE then made amendments to the standard, forming the 802.11 family, including 802.11, 802.11a, 802.11b, 802.11e, 802.11g, 802.11i, 802.11n, and 802.11ac.</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491224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bwMode="gray">
          <a:xfrm>
            <a:off x="8156780" y="2522222"/>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2" name="Group 165"/>
          <p:cNvGrpSpPr/>
          <p:nvPr/>
        </p:nvGrpSpPr>
        <p:grpSpPr bwMode="gray">
          <a:xfrm rot="10800000">
            <a:off x="7841300" y="3266499"/>
            <a:ext cx="636528" cy="746548"/>
            <a:chOff x="-1233037" y="914446"/>
            <a:chExt cx="1573823" cy="778776"/>
          </a:xfrm>
        </p:grpSpPr>
        <p:cxnSp>
          <p:nvCxnSpPr>
            <p:cNvPr id="5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5" name="Group 165"/>
          <p:cNvGrpSpPr/>
          <p:nvPr/>
        </p:nvGrpSpPr>
        <p:grpSpPr bwMode="gray">
          <a:xfrm rot="10800000">
            <a:off x="7223233" y="3274630"/>
            <a:ext cx="1872662" cy="746548"/>
            <a:chOff x="-1233037" y="914446"/>
            <a:chExt cx="1573823" cy="778776"/>
          </a:xfrm>
        </p:grpSpPr>
        <p:cxnSp>
          <p:nvCxnSpPr>
            <p:cNvPr id="5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sym typeface="Huawei Sans" panose="020C0503030203020204" pitchFamily="34" charset="0"/>
              </a:rPr>
              <a:t>Network Architecture Overview</a:t>
            </a:r>
            <a:endParaRPr lang="en-US" altLang="zh-CN" dirty="0">
              <a:sym typeface="Huawei Sans" panose="020C0503030203020204" pitchFamily="34" charset="0"/>
            </a:endParaRPr>
          </a:p>
        </p:txBody>
      </p:sp>
      <p:sp>
        <p:nvSpPr>
          <p:cNvPr id="3" name="圆角矩形 75"/>
          <p:cNvSpPr/>
          <p:nvPr/>
        </p:nvSpPr>
        <p:spPr bwMode="gray">
          <a:xfrm>
            <a:off x="446088" y="1283415"/>
            <a:ext cx="4673375"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Fat AP</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6088" y="1737929"/>
            <a:ext cx="4673375"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6" name="图片 102" descr="AC-蓝.png"/>
          <p:cNvPicPr>
            <a:picLocks noChangeAspect="1"/>
          </p:cNvPicPr>
          <p:nvPr/>
        </p:nvPicPr>
        <p:blipFill>
          <a:blip r:embed="rId3" cstate="print"/>
          <a:stretch>
            <a:fillRect/>
          </a:stretch>
        </p:blipFill>
        <p:spPr bwMode="gray">
          <a:xfrm>
            <a:off x="9017399" y="2271673"/>
            <a:ext cx="446281" cy="365139"/>
          </a:xfrm>
          <a:prstGeom prst="rect">
            <a:avLst/>
          </a:prstGeom>
        </p:spPr>
      </p:pic>
      <p:pic>
        <p:nvPicPr>
          <p:cNvPr id="7" name="图片 158" descr="SAN网络-蓝.png"/>
          <p:cNvPicPr>
            <a:picLocks noChangeAspect="1"/>
          </p:cNvPicPr>
          <p:nvPr/>
        </p:nvPicPr>
        <p:blipFill>
          <a:blip r:embed="rId4" cstate="print"/>
          <a:stretch>
            <a:fillRect/>
          </a:stretch>
        </p:blipFill>
        <p:spPr bwMode="gray">
          <a:xfrm>
            <a:off x="3457053" y="4679231"/>
            <a:ext cx="182733" cy="299373"/>
          </a:xfrm>
          <a:prstGeom prst="rect">
            <a:avLst/>
          </a:prstGeom>
        </p:spPr>
      </p:pic>
      <p:pic>
        <p:nvPicPr>
          <p:cNvPr id="8" name="图片 157" descr="故障链路.png"/>
          <p:cNvPicPr>
            <a:picLocks noChangeAspect="1"/>
          </p:cNvPicPr>
          <p:nvPr/>
        </p:nvPicPr>
        <p:blipFill>
          <a:blip r:embed="rId5" cstate="print"/>
          <a:stretch>
            <a:fillRect/>
          </a:stretch>
        </p:blipFill>
        <p:spPr bwMode="gray">
          <a:xfrm>
            <a:off x="2628095" y="4703905"/>
            <a:ext cx="335297" cy="250025"/>
          </a:xfrm>
          <a:prstGeom prst="rect">
            <a:avLst/>
          </a:prstGeom>
        </p:spPr>
      </p:pic>
      <p:grpSp>
        <p:nvGrpSpPr>
          <p:cNvPr id="9" name="Group 6"/>
          <p:cNvGrpSpPr/>
          <p:nvPr/>
        </p:nvGrpSpPr>
        <p:grpSpPr bwMode="gray">
          <a:xfrm>
            <a:off x="2220881" y="2235347"/>
            <a:ext cx="998434" cy="566030"/>
            <a:chOff x="7877711" y="3990014"/>
            <a:chExt cx="998434" cy="566030"/>
          </a:xfrm>
        </p:grpSpPr>
        <p:sp>
          <p:nvSpPr>
            <p:cNvPr id="10"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2"/>
            <p:cNvSpPr txBox="1"/>
            <p:nvPr/>
          </p:nvSpPr>
          <p:spPr bwMode="gray">
            <a:xfrm>
              <a:off x="7965050" y="4208668"/>
              <a:ext cx="832279"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 name="直接连接符 12"/>
          <p:cNvCxnSpPr/>
          <p:nvPr/>
        </p:nvCxnSpPr>
        <p:spPr bwMode="gray">
          <a:xfrm>
            <a:off x="2720098" y="2801377"/>
            <a:ext cx="0" cy="993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6" cstate="print"/>
          <a:stretch>
            <a:fillRect/>
          </a:stretch>
        </p:blipFill>
        <p:spPr bwMode="gray">
          <a:xfrm>
            <a:off x="2474644" y="3509285"/>
            <a:ext cx="490909" cy="401653"/>
          </a:xfrm>
          <a:prstGeom prst="rect">
            <a:avLst/>
          </a:prstGeom>
        </p:spPr>
      </p:pic>
      <p:grpSp>
        <p:nvGrpSpPr>
          <p:cNvPr id="15" name="组合 758"/>
          <p:cNvGrpSpPr/>
          <p:nvPr/>
        </p:nvGrpSpPr>
        <p:grpSpPr bwMode="gray">
          <a:xfrm flipV="1">
            <a:off x="2564109" y="4032752"/>
            <a:ext cx="311978" cy="264190"/>
            <a:chOff x="7440613" y="4868863"/>
            <a:chExt cx="1019175" cy="828675"/>
          </a:xfrm>
          <a:solidFill>
            <a:schemeClr val="bg1">
              <a:lumMod val="65000"/>
            </a:schemeClr>
          </a:solidFill>
        </p:grpSpPr>
        <p:sp>
          <p:nvSpPr>
            <p:cNvPr id="1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8" name="图片 14" descr="日志告警服务器-蓝.png"/>
          <p:cNvPicPr>
            <a:picLocks noChangeAspect="1"/>
          </p:cNvPicPr>
          <p:nvPr/>
        </p:nvPicPr>
        <p:blipFill>
          <a:blip r:embed="rId7" cstate="print"/>
          <a:stretch>
            <a:fillRect/>
          </a:stretch>
        </p:blipFill>
        <p:spPr bwMode="gray">
          <a:xfrm>
            <a:off x="1692166" y="4702342"/>
            <a:ext cx="405415" cy="253150"/>
          </a:xfrm>
          <a:prstGeom prst="rect">
            <a:avLst/>
          </a:prstGeom>
        </p:spPr>
      </p:pic>
      <p:sp>
        <p:nvSpPr>
          <p:cNvPr id="20" name="矩形 19"/>
          <p:cNvSpPr/>
          <p:nvPr/>
        </p:nvSpPr>
        <p:spPr bwMode="gray">
          <a:xfrm>
            <a:off x="456027" y="5046043"/>
            <a:ext cx="4607263" cy="1297791"/>
          </a:xfrm>
          <a:prstGeom prst="rect">
            <a:avLst/>
          </a:prstGeom>
        </p:spPr>
        <p:txBody>
          <a:bodyPr wrap="square">
            <a:spAutoFit/>
          </a:bodyPr>
          <a:lstStyle/>
          <a:p>
            <a:pPr marL="176213" indent="-176213"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Networking characteristics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 Fat AP works independently and needs to be configured separately. It provides only simple functions and is cost-effective.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Applicable scope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Families or mini-stores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5271224" y="1283415"/>
            <a:ext cx="6474688"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AC + Fit AP</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5271223" y="1737929"/>
            <a:ext cx="6474689"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3" name="图片 158" descr="SAN网络-蓝.png"/>
          <p:cNvPicPr>
            <a:picLocks noChangeAspect="1"/>
          </p:cNvPicPr>
          <p:nvPr/>
        </p:nvPicPr>
        <p:blipFill>
          <a:blip r:embed="rId4" cstate="print"/>
          <a:stretch>
            <a:fillRect/>
          </a:stretch>
        </p:blipFill>
        <p:spPr bwMode="gray">
          <a:xfrm>
            <a:off x="8961992" y="4730033"/>
            <a:ext cx="182733" cy="299373"/>
          </a:xfrm>
          <a:prstGeom prst="rect">
            <a:avLst/>
          </a:prstGeom>
        </p:spPr>
      </p:pic>
      <p:pic>
        <p:nvPicPr>
          <p:cNvPr id="24" name="图片 157" descr="故障链路.png"/>
          <p:cNvPicPr>
            <a:picLocks noChangeAspect="1"/>
          </p:cNvPicPr>
          <p:nvPr/>
        </p:nvPicPr>
        <p:blipFill>
          <a:blip r:embed="rId5" cstate="print"/>
          <a:stretch>
            <a:fillRect/>
          </a:stretch>
        </p:blipFill>
        <p:spPr bwMode="gray">
          <a:xfrm>
            <a:off x="8133034" y="4754707"/>
            <a:ext cx="335297" cy="250025"/>
          </a:xfrm>
          <a:prstGeom prst="rect">
            <a:avLst/>
          </a:prstGeom>
        </p:spPr>
      </p:pic>
      <p:grpSp>
        <p:nvGrpSpPr>
          <p:cNvPr id="36" name="组合 35"/>
          <p:cNvGrpSpPr/>
          <p:nvPr/>
        </p:nvGrpSpPr>
        <p:grpSpPr bwMode="gray">
          <a:xfrm>
            <a:off x="7087404" y="3909470"/>
            <a:ext cx="405710" cy="697037"/>
            <a:chOff x="5581232" y="3599905"/>
            <a:chExt cx="405710" cy="697037"/>
          </a:xfrm>
        </p:grpSpPr>
        <p:pic>
          <p:nvPicPr>
            <p:cNvPr id="29"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0" name="组合 758"/>
            <p:cNvGrpSpPr/>
            <p:nvPr/>
          </p:nvGrpSpPr>
          <p:grpSpPr bwMode="gray">
            <a:xfrm flipV="1">
              <a:off x="5628098" y="4032752"/>
              <a:ext cx="311978" cy="264190"/>
              <a:chOff x="7440613" y="4868863"/>
              <a:chExt cx="1019175" cy="828675"/>
            </a:xfrm>
            <a:solidFill>
              <a:schemeClr val="bg1">
                <a:lumMod val="65000"/>
              </a:schemeClr>
            </a:solidFill>
          </p:grpSpPr>
          <p:sp>
            <p:nvSpPr>
              <p:cNvPr id="3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33" name="图片 14" descr="日志告警服务器-蓝.png"/>
          <p:cNvPicPr>
            <a:picLocks noChangeAspect="1"/>
          </p:cNvPicPr>
          <p:nvPr/>
        </p:nvPicPr>
        <p:blipFill>
          <a:blip r:embed="rId7" cstate="print"/>
          <a:stretch>
            <a:fillRect/>
          </a:stretch>
        </p:blipFill>
        <p:spPr bwMode="gray">
          <a:xfrm>
            <a:off x="7197105" y="4753144"/>
            <a:ext cx="405415" cy="253150"/>
          </a:xfrm>
          <a:prstGeom prst="rect">
            <a:avLst/>
          </a:prstGeom>
        </p:spPr>
      </p:pic>
      <p:sp>
        <p:nvSpPr>
          <p:cNvPr id="34" name="矩形 33"/>
          <p:cNvSpPr/>
          <p:nvPr/>
        </p:nvSpPr>
        <p:spPr bwMode="gray">
          <a:xfrm>
            <a:off x="5275819" y="5046043"/>
            <a:ext cx="6239934" cy="1297791"/>
          </a:xfrm>
          <a:prstGeom prst="rect">
            <a:avLst/>
          </a:prstGeom>
        </p:spPr>
        <p:txBody>
          <a:bodyPr wrap="square">
            <a:spAutoFit/>
          </a:bodyPr>
          <a:lstStyle/>
          <a:p>
            <a:pPr marL="176213" indent="-176213"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Networking characteristics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 Fit AP provides multiple functions and is used with the AC. It is managed and configured by the AC in a unified manner. There are high requirements on skills of maintenance personnel.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200"/>
              </a:lnSpc>
              <a:spcAft>
                <a:spcPts val="600"/>
              </a:spcAft>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Applicable scope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Medium- and large-sized enterprises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76" descr="接入交换机.png"/>
          <p:cNvPicPr>
            <a:picLocks noChangeAspect="1"/>
          </p:cNvPicPr>
          <p:nvPr/>
        </p:nvPicPr>
        <p:blipFill>
          <a:blip r:embed="rId8" cstate="print"/>
          <a:stretch>
            <a:fillRect/>
          </a:stretch>
        </p:blipFill>
        <p:spPr bwMode="gray">
          <a:xfrm>
            <a:off x="7933867" y="3071908"/>
            <a:ext cx="446281" cy="365139"/>
          </a:xfrm>
          <a:prstGeom prst="rect">
            <a:avLst/>
          </a:prstGeom>
        </p:spPr>
      </p:pic>
      <p:grpSp>
        <p:nvGrpSpPr>
          <p:cNvPr id="37" name="组合 36"/>
          <p:cNvGrpSpPr/>
          <p:nvPr/>
        </p:nvGrpSpPr>
        <p:grpSpPr bwMode="gray">
          <a:xfrm>
            <a:off x="7663117" y="3909470"/>
            <a:ext cx="405710" cy="697037"/>
            <a:chOff x="5581232" y="3599905"/>
            <a:chExt cx="405710" cy="697037"/>
          </a:xfrm>
        </p:grpSpPr>
        <p:pic>
          <p:nvPicPr>
            <p:cNvPr id="3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42" name="组合 41"/>
          <p:cNvGrpSpPr/>
          <p:nvPr/>
        </p:nvGrpSpPr>
        <p:grpSpPr bwMode="gray">
          <a:xfrm>
            <a:off x="8238830" y="3909470"/>
            <a:ext cx="405710" cy="697037"/>
            <a:chOff x="5581232" y="3599905"/>
            <a:chExt cx="405710" cy="697037"/>
          </a:xfrm>
        </p:grpSpPr>
        <p:pic>
          <p:nvPicPr>
            <p:cNvPr id="43"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47" name="组合 46"/>
          <p:cNvGrpSpPr/>
          <p:nvPr/>
        </p:nvGrpSpPr>
        <p:grpSpPr bwMode="gray">
          <a:xfrm>
            <a:off x="8814544" y="3909470"/>
            <a:ext cx="405710" cy="697037"/>
            <a:chOff x="5581232" y="3599905"/>
            <a:chExt cx="405710" cy="697037"/>
          </a:xfrm>
        </p:grpSpPr>
        <p:pic>
          <p:nvPicPr>
            <p:cNvPr id="4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58" name="图片 86" descr="核心交换机.png"/>
          <p:cNvPicPr>
            <a:picLocks noChangeAspect="1"/>
          </p:cNvPicPr>
          <p:nvPr/>
        </p:nvPicPr>
        <p:blipFill>
          <a:blip r:embed="rId9" cstate="print"/>
          <a:stretch>
            <a:fillRect/>
          </a:stretch>
        </p:blipFill>
        <p:spPr bwMode="gray">
          <a:xfrm>
            <a:off x="7942773" y="2271673"/>
            <a:ext cx="446281" cy="365139"/>
          </a:xfrm>
          <a:prstGeom prst="rect">
            <a:avLst/>
          </a:prstGeom>
        </p:spPr>
      </p:pic>
      <p:cxnSp>
        <p:nvCxnSpPr>
          <p:cNvPr id="60" name="直接连接符 59"/>
          <p:cNvCxnSpPr>
            <a:stCxn id="6" idx="1"/>
            <a:endCxn id="58" idx="3"/>
          </p:cNvCxnSpPr>
          <p:nvPr/>
        </p:nvCxnSpPr>
        <p:spPr bwMode="gray">
          <a:xfrm flipH="1">
            <a:off x="8389054" y="2454243"/>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bwMode="gray">
          <a:xfrm>
            <a:off x="2951344" y="3571611"/>
            <a:ext cx="668773"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Fat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9239410" y="3936595"/>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Fit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9053359" y="2599102"/>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366568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框 77"/>
          <p:cNvSpPr txBox="1"/>
          <p:nvPr/>
        </p:nvSpPr>
        <p:spPr bwMode="gray">
          <a:xfrm>
            <a:off x="585202" y="1965101"/>
            <a:ext cx="130356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 name="直接连接符 2"/>
          <p:cNvCxnSpPr/>
          <p:nvPr/>
        </p:nvCxnSpPr>
        <p:spPr bwMode="gray">
          <a:xfrm>
            <a:off x="2623253" y="2606855"/>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102" descr="AC-蓝.png"/>
          <p:cNvPicPr>
            <a:picLocks noChangeAspect="1"/>
          </p:cNvPicPr>
          <p:nvPr/>
        </p:nvPicPr>
        <p:blipFill>
          <a:blip r:embed="rId3" cstate="print"/>
          <a:stretch>
            <a:fillRect/>
          </a:stretch>
        </p:blipFill>
        <p:spPr bwMode="gray">
          <a:xfrm>
            <a:off x="3483872" y="2240098"/>
            <a:ext cx="446281" cy="365139"/>
          </a:xfrm>
          <a:prstGeom prst="rect">
            <a:avLst/>
          </a:prstGeom>
        </p:spPr>
      </p:pic>
      <p:pic>
        <p:nvPicPr>
          <p:cNvPr id="35" name="图片 86" descr="核心交换机.png"/>
          <p:cNvPicPr>
            <a:picLocks noChangeAspect="1"/>
          </p:cNvPicPr>
          <p:nvPr/>
        </p:nvPicPr>
        <p:blipFill>
          <a:blip r:embed="rId4" cstate="print"/>
          <a:stretch>
            <a:fillRect/>
          </a:stretch>
        </p:blipFill>
        <p:spPr bwMode="gray">
          <a:xfrm>
            <a:off x="2409246" y="2240098"/>
            <a:ext cx="446281" cy="365139"/>
          </a:xfrm>
          <a:prstGeom prst="rect">
            <a:avLst/>
          </a:prstGeom>
        </p:spPr>
      </p:pic>
      <p:cxnSp>
        <p:nvCxnSpPr>
          <p:cNvPr id="36" name="直接连接符 35"/>
          <p:cNvCxnSpPr>
            <a:stCxn id="10" idx="1"/>
            <a:endCxn id="35" idx="3"/>
          </p:cNvCxnSpPr>
          <p:nvPr/>
        </p:nvCxnSpPr>
        <p:spPr bwMode="gray">
          <a:xfrm flipH="1">
            <a:off x="2855527" y="2422668"/>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3490278" y="1963099"/>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sym typeface="Huawei Sans" panose="020C0503030203020204" pitchFamily="34" charset="0"/>
              </a:rPr>
              <a:t>AC + Fit AP Architecture (1)</a:t>
            </a:r>
            <a:endParaRPr lang="en-US" altLang="zh-CN" dirty="0">
              <a:sym typeface="Huawei Sans" panose="020C0503030203020204" pitchFamily="34" charset="0"/>
            </a:endParaRPr>
          </a:p>
        </p:txBody>
      </p:sp>
      <p:grpSp>
        <p:nvGrpSpPr>
          <p:cNvPr id="42" name="Group 165"/>
          <p:cNvGrpSpPr/>
          <p:nvPr/>
        </p:nvGrpSpPr>
        <p:grpSpPr bwMode="gray">
          <a:xfrm rot="10800000">
            <a:off x="1219566" y="3359710"/>
            <a:ext cx="2818362" cy="896978"/>
            <a:chOff x="-1233037" y="914446"/>
            <a:chExt cx="1573823" cy="778776"/>
          </a:xfrm>
        </p:grpSpPr>
        <p:cxnSp>
          <p:nvCxnSpPr>
            <p:cNvPr id="4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45" name="图片 158" descr="SAN网络-蓝.png"/>
          <p:cNvPicPr>
            <a:picLocks noChangeAspect="1"/>
          </p:cNvPicPr>
          <p:nvPr/>
        </p:nvPicPr>
        <p:blipFill>
          <a:blip r:embed="rId5" cstate="print"/>
          <a:stretch>
            <a:fillRect/>
          </a:stretch>
        </p:blipFill>
        <p:spPr bwMode="gray">
          <a:xfrm>
            <a:off x="3422038" y="5133543"/>
            <a:ext cx="201006" cy="329310"/>
          </a:xfrm>
          <a:prstGeom prst="rect">
            <a:avLst/>
          </a:prstGeom>
        </p:spPr>
      </p:pic>
      <p:pic>
        <p:nvPicPr>
          <p:cNvPr id="46" name="图片 157" descr="故障链路.png"/>
          <p:cNvPicPr>
            <a:picLocks noChangeAspect="1"/>
          </p:cNvPicPr>
          <p:nvPr/>
        </p:nvPicPr>
        <p:blipFill>
          <a:blip r:embed="rId6" cstate="print"/>
          <a:stretch>
            <a:fillRect/>
          </a:stretch>
        </p:blipFill>
        <p:spPr bwMode="gray">
          <a:xfrm>
            <a:off x="2585452" y="5160684"/>
            <a:ext cx="368827" cy="275028"/>
          </a:xfrm>
          <a:prstGeom prst="rect">
            <a:avLst/>
          </a:prstGeom>
        </p:spPr>
      </p:pic>
      <p:grpSp>
        <p:nvGrpSpPr>
          <p:cNvPr id="47" name="组合 46"/>
          <p:cNvGrpSpPr/>
          <p:nvPr/>
        </p:nvGrpSpPr>
        <p:grpSpPr bwMode="gray">
          <a:xfrm>
            <a:off x="980482" y="4144980"/>
            <a:ext cx="405710" cy="697037"/>
            <a:chOff x="5581232" y="3599905"/>
            <a:chExt cx="405710" cy="697037"/>
          </a:xfrm>
        </p:grpSpPr>
        <p:pic>
          <p:nvPicPr>
            <p:cNvPr id="48" name="图片 105" descr="AP.png"/>
            <p:cNvPicPr>
              <a:picLocks noChangeAspect="1"/>
            </p:cNvPicPr>
            <p:nvPr/>
          </p:nvPicPr>
          <p:blipFill>
            <a:blip r:embed="rId7" cstate="print"/>
            <a:stretch>
              <a:fillRect/>
            </a:stretch>
          </p:blipFill>
          <p:spPr bwMode="gray">
            <a:xfrm>
              <a:off x="5581232" y="3599905"/>
              <a:ext cx="405710" cy="331945"/>
            </a:xfrm>
            <a:prstGeom prst="rect">
              <a:avLst/>
            </a:prstGeom>
          </p:spPr>
        </p:pic>
        <p:grpSp>
          <p:nvGrpSpPr>
            <p:cNvPr id="4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52" name="图片 14" descr="日志告警服务器-蓝.png"/>
          <p:cNvPicPr>
            <a:picLocks noChangeAspect="1"/>
          </p:cNvPicPr>
          <p:nvPr/>
        </p:nvPicPr>
        <p:blipFill>
          <a:blip r:embed="rId8" cstate="print"/>
          <a:stretch>
            <a:fillRect/>
          </a:stretch>
        </p:blipFill>
        <p:spPr bwMode="gray">
          <a:xfrm>
            <a:off x="1646017" y="5158966"/>
            <a:ext cx="445957" cy="278465"/>
          </a:xfrm>
          <a:prstGeom prst="rect">
            <a:avLst/>
          </a:prstGeom>
        </p:spPr>
      </p:pic>
      <p:pic>
        <p:nvPicPr>
          <p:cNvPr id="53" name="图片 76" descr="接入交换机.png"/>
          <p:cNvPicPr>
            <a:picLocks noChangeAspect="1"/>
          </p:cNvPicPr>
          <p:nvPr/>
        </p:nvPicPr>
        <p:blipFill>
          <a:blip r:embed="rId9" cstate="print"/>
          <a:stretch>
            <a:fillRect/>
          </a:stretch>
        </p:blipFill>
        <p:spPr bwMode="gray">
          <a:xfrm>
            <a:off x="2403050" y="3161986"/>
            <a:ext cx="446281" cy="365139"/>
          </a:xfrm>
          <a:prstGeom prst="rect">
            <a:avLst/>
          </a:prstGeom>
        </p:spPr>
      </p:pic>
      <p:grpSp>
        <p:nvGrpSpPr>
          <p:cNvPr id="64" name="组合 63"/>
          <p:cNvGrpSpPr/>
          <p:nvPr/>
        </p:nvGrpSpPr>
        <p:grpSpPr bwMode="gray">
          <a:xfrm>
            <a:off x="3808343" y="4144980"/>
            <a:ext cx="405710" cy="697037"/>
            <a:chOff x="5581232" y="3599905"/>
            <a:chExt cx="405710" cy="697037"/>
          </a:xfrm>
        </p:grpSpPr>
        <p:pic>
          <p:nvPicPr>
            <p:cNvPr id="65" name="图片 105" descr="AP.png"/>
            <p:cNvPicPr>
              <a:picLocks noChangeAspect="1"/>
            </p:cNvPicPr>
            <p:nvPr/>
          </p:nvPicPr>
          <p:blipFill>
            <a:blip r:embed="rId7" cstate="print"/>
            <a:stretch>
              <a:fillRect/>
            </a:stretch>
          </p:blipFill>
          <p:spPr bwMode="gray">
            <a:xfrm>
              <a:off x="5581232" y="3599905"/>
              <a:ext cx="405710" cy="331945"/>
            </a:xfrm>
            <a:prstGeom prst="rect">
              <a:avLst/>
            </a:prstGeom>
          </p:spPr>
        </p:pic>
        <p:grpSp>
          <p:nvGrpSpPr>
            <p:cNvPr id="6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6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9" name="文本框 68"/>
          <p:cNvSpPr txBox="1"/>
          <p:nvPr/>
        </p:nvSpPr>
        <p:spPr bwMode="gray">
          <a:xfrm>
            <a:off x="3815525" y="3835577"/>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Fit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1173893" y="2443618"/>
            <a:ext cx="2308860" cy="176784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1977390 w 1977390"/>
              <a:gd name="connsiteY0" fmla="*/ 0 h 1584960"/>
              <a:gd name="connsiteX1" fmla="*/ 0 w 1977390"/>
              <a:gd name="connsiteY1" fmla="*/ 1584960 h 158496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1969770 w 1969770"/>
              <a:gd name="connsiteY0" fmla="*/ 0 h 1657350"/>
              <a:gd name="connsiteX1" fmla="*/ 0 w 1969770"/>
              <a:gd name="connsiteY1" fmla="*/ 1657350 h 1657350"/>
              <a:gd name="connsiteX0" fmla="*/ 1958340 w 1958340"/>
              <a:gd name="connsiteY0" fmla="*/ 0 h 1577340"/>
              <a:gd name="connsiteX1" fmla="*/ 0 w 1958340"/>
              <a:gd name="connsiteY1" fmla="*/ 1577340 h 1577340"/>
              <a:gd name="connsiteX0" fmla="*/ 1996440 w 1996440"/>
              <a:gd name="connsiteY0" fmla="*/ 0 h 1520190"/>
              <a:gd name="connsiteX1" fmla="*/ 0 w 1996440"/>
              <a:gd name="connsiteY1" fmla="*/ 1520190 h 1520190"/>
              <a:gd name="connsiteX0" fmla="*/ 2068830 w 2068830"/>
              <a:gd name="connsiteY0" fmla="*/ 0 h 1543050"/>
              <a:gd name="connsiteX1" fmla="*/ 0 w 2068830"/>
              <a:gd name="connsiteY1" fmla="*/ 1543050 h 1543050"/>
              <a:gd name="connsiteX0" fmla="*/ 2167890 w 2167890"/>
              <a:gd name="connsiteY0" fmla="*/ 0 h 1623060"/>
              <a:gd name="connsiteX1" fmla="*/ 0 w 2167890"/>
              <a:gd name="connsiteY1" fmla="*/ 1623060 h 1623060"/>
              <a:gd name="connsiteX0" fmla="*/ 2160270 w 2160270"/>
              <a:gd name="connsiteY0" fmla="*/ 0 h 1661160"/>
              <a:gd name="connsiteX1" fmla="*/ 0 w 2160270"/>
              <a:gd name="connsiteY1" fmla="*/ 1661160 h 1661160"/>
              <a:gd name="connsiteX0" fmla="*/ 2324100 w 2324100"/>
              <a:gd name="connsiteY0" fmla="*/ 0 h 1729740"/>
              <a:gd name="connsiteX1" fmla="*/ 0 w 2324100"/>
              <a:gd name="connsiteY1" fmla="*/ 1729740 h 17297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Lst>
            <a:ahLst/>
            <a:cxnLst>
              <a:cxn ang="0">
                <a:pos x="connsiteX0" y="connsiteY0"/>
              </a:cxn>
              <a:cxn ang="0">
                <a:pos x="connsiteX1" y="connsiteY1"/>
              </a:cxn>
            </a:cxnLst>
            <a:rect l="l" t="t" r="r" b="b"/>
            <a:pathLst>
              <a:path w="2308860" h="1767840">
                <a:moveTo>
                  <a:pt x="2308860" y="0"/>
                </a:moveTo>
                <a:cubicBezTo>
                  <a:pt x="1214182" y="164175"/>
                  <a:pt x="610882" y="634038"/>
                  <a:pt x="0" y="1767840"/>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bwMode="gray">
          <a:xfrm>
            <a:off x="3261851" y="2641244"/>
            <a:ext cx="536332" cy="1503685"/>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 name="connsiteX0" fmla="*/ 1040192 w 1069871"/>
              <a:gd name="connsiteY0" fmla="*/ 0 h 1111362"/>
              <a:gd name="connsiteX1" fmla="*/ 1069871 w 1069871"/>
              <a:gd name="connsiteY1" fmla="*/ 1111362 h 1111362"/>
              <a:gd name="connsiteX0" fmla="*/ 1112737 w 1112736"/>
              <a:gd name="connsiteY0" fmla="*/ 0 h 1138374"/>
              <a:gd name="connsiteX1" fmla="*/ 990893 w 1112736"/>
              <a:gd name="connsiteY1" fmla="*/ 1138374 h 1138374"/>
              <a:gd name="connsiteX0" fmla="*/ 1062445 w 1062446"/>
              <a:gd name="connsiteY0" fmla="*/ 0 h 1165386"/>
              <a:gd name="connsiteX1" fmla="*/ 1044274 w 1062446"/>
              <a:gd name="connsiteY1" fmla="*/ 1165386 h 1165386"/>
              <a:gd name="connsiteX0" fmla="*/ 1025692 w 1087269"/>
              <a:gd name="connsiteY0" fmla="*/ 0 h 1165386"/>
              <a:gd name="connsiteX1" fmla="*/ 1087269 w 1087269"/>
              <a:gd name="connsiteY1" fmla="*/ 1165386 h 1165386"/>
              <a:gd name="connsiteX0" fmla="*/ 1051243 w 1056996"/>
              <a:gd name="connsiteY0" fmla="*/ 0 h 1153809"/>
              <a:gd name="connsiteX1" fmla="*/ 1056996 w 1056996"/>
              <a:gd name="connsiteY1" fmla="*/ 1153809 h 1153809"/>
              <a:gd name="connsiteX0" fmla="*/ 936548 w 942301"/>
              <a:gd name="connsiteY0" fmla="*/ 0 h 1153809"/>
              <a:gd name="connsiteX1" fmla="*/ 942301 w 942301"/>
              <a:gd name="connsiteY1" fmla="*/ 1153809 h 1153809"/>
              <a:gd name="connsiteX0" fmla="*/ 839579 w 1100529"/>
              <a:gd name="connsiteY0" fmla="*/ 0 h 1142232"/>
              <a:gd name="connsiteX1" fmla="*/ 1100529 w 1100529"/>
              <a:gd name="connsiteY1" fmla="*/ 1142232 h 1142232"/>
              <a:gd name="connsiteX0" fmla="*/ 581015 w 841965"/>
              <a:gd name="connsiteY0" fmla="*/ 0 h 1142232"/>
              <a:gd name="connsiteX1" fmla="*/ 841965 w 841965"/>
              <a:gd name="connsiteY1" fmla="*/ 1142232 h 1142232"/>
            </a:gdLst>
            <a:ahLst/>
            <a:cxnLst>
              <a:cxn ang="0">
                <a:pos x="connsiteX0" y="connsiteY0"/>
              </a:cxn>
              <a:cxn ang="0">
                <a:pos x="connsiteX1" y="connsiteY1"/>
              </a:cxn>
            </a:cxnLst>
            <a:rect l="l" t="t" r="r" b="b"/>
            <a:pathLst>
              <a:path w="841965" h="1142232">
                <a:moveTo>
                  <a:pt x="581015" y="0"/>
                </a:moveTo>
                <a:cubicBezTo>
                  <a:pt x="-341211" y="421729"/>
                  <a:pt x="-99607" y="667385"/>
                  <a:pt x="841965" y="1142232"/>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a:endCxn id="78" idx="3"/>
          </p:cNvCxnSpPr>
          <p:nvPr/>
        </p:nvCxnSpPr>
        <p:spPr bwMode="gray">
          <a:xfrm>
            <a:off x="657010" y="2090800"/>
            <a:ext cx="1231754" cy="12801"/>
          </a:xfrm>
          <a:prstGeom prst="straightConnector1">
            <a:avLst/>
          </a:prstGeom>
          <a:noFill/>
          <a:ln w="22542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83" name="Group 3"/>
          <p:cNvGrpSpPr/>
          <p:nvPr/>
        </p:nvGrpSpPr>
        <p:grpSpPr bwMode="gray">
          <a:xfrm>
            <a:off x="2500047" y="4292960"/>
            <a:ext cx="261965" cy="61979"/>
            <a:chOff x="559282" y="6488261"/>
            <a:chExt cx="261965" cy="61979"/>
          </a:xfrm>
          <a:solidFill>
            <a:schemeClr val="bg1">
              <a:lumMod val="50000"/>
            </a:schemeClr>
          </a:solidFill>
        </p:grpSpPr>
        <p:sp>
          <p:nvSpPr>
            <p:cNvPr id="8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圆角矩形 75"/>
          <p:cNvSpPr/>
          <p:nvPr/>
        </p:nvSpPr>
        <p:spPr bwMode="gray">
          <a:xfrm>
            <a:off x="5043306" y="1489897"/>
            <a:ext cx="6702607"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Basic Concepts</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75"/>
          <p:cNvSpPr/>
          <p:nvPr/>
        </p:nvSpPr>
        <p:spPr bwMode="gray">
          <a:xfrm>
            <a:off x="5043306" y="1944413"/>
            <a:ext cx="6702607" cy="49920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fontAlgn="base">
              <a:lnSpc>
                <a:spcPts val="2400"/>
              </a:lnSpc>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controls and manages all Fit APs on a AC + Fit AP network.</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5043306" y="2509210"/>
            <a:ext cx="6702607" cy="312731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fontAlgn="ctr">
              <a:lnSpc>
                <a:spcPct val="15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AC is responsible for WLAN access control, forwarding and statistics, AP configuration monitoring, roaming management, AP network management agent, and security control.</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lnSpc>
                <a:spcPct val="15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Fit AP encrypts and decrypts 802.11 packets, provides 802.11 physical layer functions, collects air interface statistics, and is managed by a</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AC.</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lnSpc>
                <a:spcPct val="15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AC and Fit APs communicate through CAPWAP.</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lnSpc>
                <a:spcPct val="1500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Compared with the Fat AP architecture, the AC + Fit AP architecture has the following advantages:</a:t>
            </a:r>
          </a:p>
          <a:p>
            <a:pPr marL="360363" lvl="1" indent="-184150" defTabSz="914034" fontAlgn="ctr">
              <a:lnSpc>
                <a:spcPct val="150000"/>
              </a:lnSpc>
              <a:buFont typeface="Huawei Sans" panose="020C0503030203020204" pitchFamily="34" charset="0"/>
              <a:buChar char="▫"/>
            </a:pP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Easier configuration and deployment</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ct val="150000"/>
              </a:lnSpc>
              <a:buFont typeface="Huawei Sans" panose="020C0503030203020204" pitchFamily="34" charset="0"/>
              <a:buChar char="▫"/>
            </a:pP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Higher security</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ct val="150000"/>
              </a:lnSpc>
              <a:buFont typeface="Huawei Sans" panose="020C0503030203020204" pitchFamily="34" charset="0"/>
              <a:buChar char="▫"/>
            </a:pP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Easier update and expansion</a:t>
            </a:r>
            <a:endParaRPr lang="en-US" altLang="zh-CN"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540780" y="3835577"/>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Fit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593587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18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AC + Fit AP Architecture (2)</a:t>
            </a:r>
            <a:endParaRPr lang="en-US" altLang="zh-CN" dirty="0">
              <a:sym typeface="Huawei Sans" panose="020C0503030203020204" pitchFamily="34" charset="0"/>
            </a:endParaRPr>
          </a:p>
        </p:txBody>
      </p:sp>
      <p:sp>
        <p:nvSpPr>
          <p:cNvPr id="34" name="圆角矩形 75"/>
          <p:cNvSpPr/>
          <p:nvPr/>
        </p:nvSpPr>
        <p:spPr bwMode="gray">
          <a:xfrm>
            <a:off x="5043306" y="1233488"/>
            <a:ext cx="6702607"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Overview of CAPWAP</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5043306" y="1688003"/>
            <a:ext cx="6702607" cy="203637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fontAlgn="ctr">
              <a:lnSpc>
                <a:spcPts val="2400"/>
              </a:lnSpc>
              <a:spcAft>
                <a:spcPts val="600"/>
              </a:spcAft>
              <a:buFont typeface="Arial" panose="020B0604020202020204" pitchFamily="34" charset="0"/>
              <a:buChar char="•"/>
            </a:pPr>
            <a:r>
              <a:rPr lang="en-US" sz="11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 And Provisioning of Wireless Access Points (CAPWAP)</a:t>
            </a: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defines how to manage and configure APs. That is, a AC manages and controls APs in a centralized manner through CAPWAP tunnels.</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With CAPWAP, APs automatically discover the AC, the AC authenticates the APs, and the APs obtain the software package and the initial and dynamic configurations from the AC. CAPWAP tunnels are established between the AC and APs.</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5043306" y="3900424"/>
            <a:ext cx="6702607" cy="395245"/>
          </a:xfrm>
          <a:prstGeom prst="roundRect">
            <a:avLst>
              <a:gd name="adj" fmla="val 10604"/>
            </a:avLst>
          </a:prstGeom>
          <a:gradFill>
            <a:gsLst>
              <a:gs pos="0">
                <a:schemeClr val="bg1"/>
              </a:gs>
              <a:gs pos="100000">
                <a:srgbClr val="CCECFF"/>
              </a:gs>
            </a:gsLst>
            <a:lin ang="5400000" scaled="1"/>
          </a:gra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CAPWAP Tunnel Functions</a:t>
            </a: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5043306" y="4354939"/>
            <a:ext cx="6702607" cy="200610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fontAlgn="ctr">
              <a:lnSpc>
                <a:spcPts val="24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CAPWAP tunnels include control and data tunnels.</a:t>
            </a: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spcAft>
                <a:spcPts val="600"/>
              </a:spcAft>
              <a:buFont typeface="Arial" panose="020B0604020202020204" pitchFamily="34" charset="0"/>
              <a:buChar char="•"/>
            </a:pPr>
            <a:r>
              <a:rPr lang="en-US"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 tunnel is used to transmit control packets (also called management packets, which are used by the AC to manage and control APs). The data tunnel is used to transmit data packets. The CAPWAP tunnels allow for Datagram Transport Layer Security (DTLS) encryption, so that transmitted packets are more secure. Allows APs to exchange data sent by STAs with the AC through CAPWAP tunnels when the tunnel forwarding mode is used.</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p:nvPr/>
        </p:nvCxnSpPr>
        <p:spPr bwMode="gray">
          <a:xfrm>
            <a:off x="2623253" y="2119777"/>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102" descr="AC-蓝.png"/>
          <p:cNvPicPr>
            <a:picLocks noChangeAspect="1"/>
          </p:cNvPicPr>
          <p:nvPr/>
        </p:nvPicPr>
        <p:blipFill>
          <a:blip r:embed="rId3" cstate="print"/>
          <a:stretch>
            <a:fillRect/>
          </a:stretch>
        </p:blipFill>
        <p:spPr bwMode="gray">
          <a:xfrm>
            <a:off x="3483872" y="1753020"/>
            <a:ext cx="446281" cy="365139"/>
          </a:xfrm>
          <a:prstGeom prst="rect">
            <a:avLst/>
          </a:prstGeom>
        </p:spPr>
      </p:pic>
      <p:pic>
        <p:nvPicPr>
          <p:cNvPr id="72" name="图片 86" descr="核心交换机.png"/>
          <p:cNvPicPr>
            <a:picLocks noChangeAspect="1"/>
          </p:cNvPicPr>
          <p:nvPr/>
        </p:nvPicPr>
        <p:blipFill>
          <a:blip r:embed="rId4" cstate="print"/>
          <a:stretch>
            <a:fillRect/>
          </a:stretch>
        </p:blipFill>
        <p:spPr bwMode="gray">
          <a:xfrm>
            <a:off x="2409246" y="1753020"/>
            <a:ext cx="446281" cy="365139"/>
          </a:xfrm>
          <a:prstGeom prst="rect">
            <a:avLst/>
          </a:prstGeom>
        </p:spPr>
      </p:pic>
      <p:cxnSp>
        <p:nvCxnSpPr>
          <p:cNvPr id="73" name="直接连接符 72"/>
          <p:cNvCxnSpPr>
            <a:stCxn id="71" idx="1"/>
            <a:endCxn id="72" idx="3"/>
          </p:cNvCxnSpPr>
          <p:nvPr/>
        </p:nvCxnSpPr>
        <p:spPr bwMode="gray">
          <a:xfrm flipH="1">
            <a:off x="2855527" y="1935590"/>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bwMode="gray">
          <a:xfrm>
            <a:off x="3513690" y="1476021"/>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Group 165"/>
          <p:cNvGrpSpPr/>
          <p:nvPr/>
        </p:nvGrpSpPr>
        <p:grpSpPr bwMode="gray">
          <a:xfrm rot="10800000">
            <a:off x="1219566" y="2872632"/>
            <a:ext cx="2818362" cy="896978"/>
            <a:chOff x="-1233037" y="914446"/>
            <a:chExt cx="1573823" cy="778776"/>
          </a:xfrm>
        </p:grpSpPr>
        <p:cxnSp>
          <p:nvCxnSpPr>
            <p:cNvPr id="7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bwMode="gray">
          <a:xfrm>
            <a:off x="980482" y="3657902"/>
            <a:ext cx="405710" cy="697037"/>
            <a:chOff x="5581232" y="3599905"/>
            <a:chExt cx="405710" cy="697037"/>
          </a:xfrm>
        </p:grpSpPr>
        <p:pic>
          <p:nvPicPr>
            <p:cNvPr id="81"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8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6" name="图片 76" descr="接入交换机.png"/>
          <p:cNvPicPr>
            <a:picLocks noChangeAspect="1"/>
          </p:cNvPicPr>
          <p:nvPr/>
        </p:nvPicPr>
        <p:blipFill>
          <a:blip r:embed="rId6" cstate="print"/>
          <a:stretch>
            <a:fillRect/>
          </a:stretch>
        </p:blipFill>
        <p:spPr bwMode="gray">
          <a:xfrm>
            <a:off x="2403050" y="2674908"/>
            <a:ext cx="446281" cy="365139"/>
          </a:xfrm>
          <a:prstGeom prst="rect">
            <a:avLst/>
          </a:prstGeom>
        </p:spPr>
      </p:pic>
      <p:grpSp>
        <p:nvGrpSpPr>
          <p:cNvPr id="87" name="组合 86"/>
          <p:cNvGrpSpPr/>
          <p:nvPr/>
        </p:nvGrpSpPr>
        <p:grpSpPr bwMode="gray">
          <a:xfrm>
            <a:off x="3808343" y="3657902"/>
            <a:ext cx="405710" cy="697037"/>
            <a:chOff x="5581232" y="3599905"/>
            <a:chExt cx="405710" cy="697037"/>
          </a:xfrm>
        </p:grpSpPr>
        <p:pic>
          <p:nvPicPr>
            <p:cNvPr id="88"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8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9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3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92" name="文本框 91"/>
          <p:cNvSpPr txBox="1"/>
          <p:nvPr/>
        </p:nvSpPr>
        <p:spPr bwMode="gray">
          <a:xfrm>
            <a:off x="3708593" y="3348499"/>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Fit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a:off x="1173893" y="1956540"/>
            <a:ext cx="2308860" cy="1767840"/>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1977390 w 1977390"/>
              <a:gd name="connsiteY0" fmla="*/ 0 h 1584960"/>
              <a:gd name="connsiteX1" fmla="*/ 0 w 1977390"/>
              <a:gd name="connsiteY1" fmla="*/ 1584960 h 158496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1969770 w 1969770"/>
              <a:gd name="connsiteY0" fmla="*/ 0 h 1657350"/>
              <a:gd name="connsiteX1" fmla="*/ 0 w 1969770"/>
              <a:gd name="connsiteY1" fmla="*/ 1657350 h 1657350"/>
              <a:gd name="connsiteX0" fmla="*/ 1958340 w 1958340"/>
              <a:gd name="connsiteY0" fmla="*/ 0 h 1577340"/>
              <a:gd name="connsiteX1" fmla="*/ 0 w 1958340"/>
              <a:gd name="connsiteY1" fmla="*/ 1577340 h 1577340"/>
              <a:gd name="connsiteX0" fmla="*/ 1996440 w 1996440"/>
              <a:gd name="connsiteY0" fmla="*/ 0 h 1520190"/>
              <a:gd name="connsiteX1" fmla="*/ 0 w 1996440"/>
              <a:gd name="connsiteY1" fmla="*/ 1520190 h 1520190"/>
              <a:gd name="connsiteX0" fmla="*/ 2068830 w 2068830"/>
              <a:gd name="connsiteY0" fmla="*/ 0 h 1543050"/>
              <a:gd name="connsiteX1" fmla="*/ 0 w 2068830"/>
              <a:gd name="connsiteY1" fmla="*/ 1543050 h 1543050"/>
              <a:gd name="connsiteX0" fmla="*/ 2167890 w 2167890"/>
              <a:gd name="connsiteY0" fmla="*/ 0 h 1623060"/>
              <a:gd name="connsiteX1" fmla="*/ 0 w 2167890"/>
              <a:gd name="connsiteY1" fmla="*/ 1623060 h 1623060"/>
              <a:gd name="connsiteX0" fmla="*/ 2160270 w 2160270"/>
              <a:gd name="connsiteY0" fmla="*/ 0 h 1661160"/>
              <a:gd name="connsiteX1" fmla="*/ 0 w 2160270"/>
              <a:gd name="connsiteY1" fmla="*/ 1661160 h 1661160"/>
              <a:gd name="connsiteX0" fmla="*/ 2324100 w 2324100"/>
              <a:gd name="connsiteY0" fmla="*/ 0 h 1729740"/>
              <a:gd name="connsiteX1" fmla="*/ 0 w 2324100"/>
              <a:gd name="connsiteY1" fmla="*/ 1729740 h 17297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Lst>
            <a:ahLst/>
            <a:cxnLst>
              <a:cxn ang="0">
                <a:pos x="connsiteX0" y="connsiteY0"/>
              </a:cxn>
              <a:cxn ang="0">
                <a:pos x="connsiteX1" y="connsiteY1"/>
              </a:cxn>
            </a:cxnLst>
            <a:rect l="l" t="t" r="r" b="b"/>
            <a:pathLst>
              <a:path w="2308860" h="1767840">
                <a:moveTo>
                  <a:pt x="2308860" y="0"/>
                </a:moveTo>
                <a:cubicBezTo>
                  <a:pt x="1258570" y="412750"/>
                  <a:pt x="619760" y="855980"/>
                  <a:pt x="0" y="1767840"/>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bwMode="gray">
          <a:xfrm>
            <a:off x="3294557" y="2076783"/>
            <a:ext cx="558175" cy="1624665"/>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 name="connsiteX0" fmla="*/ 941876 w 1200502"/>
              <a:gd name="connsiteY0" fmla="*/ 0 h 1290937"/>
              <a:gd name="connsiteX1" fmla="*/ 1200502 w 1200502"/>
              <a:gd name="connsiteY1" fmla="*/ 1290937 h 1290937"/>
              <a:gd name="connsiteX0" fmla="*/ 640296 w 898922"/>
              <a:gd name="connsiteY0" fmla="*/ 0 h 1290937"/>
              <a:gd name="connsiteX1" fmla="*/ 898922 w 898922"/>
              <a:gd name="connsiteY1" fmla="*/ 1290937 h 1290937"/>
              <a:gd name="connsiteX0" fmla="*/ 606557 w 934867"/>
              <a:gd name="connsiteY0" fmla="*/ 0 h 1365555"/>
              <a:gd name="connsiteX1" fmla="*/ 934867 w 934867"/>
              <a:gd name="connsiteY1" fmla="*/ 1365555 h 1365555"/>
              <a:gd name="connsiteX0" fmla="*/ 547945 w 876255"/>
              <a:gd name="connsiteY0" fmla="*/ 0 h 1365555"/>
              <a:gd name="connsiteX1" fmla="*/ 876255 w 876255"/>
              <a:gd name="connsiteY1" fmla="*/ 1365555 h 1365555"/>
            </a:gdLst>
            <a:ahLst/>
            <a:cxnLst>
              <a:cxn ang="0">
                <a:pos x="connsiteX0" y="connsiteY0"/>
              </a:cxn>
              <a:cxn ang="0">
                <a:pos x="connsiteX1" y="connsiteY1"/>
              </a:cxn>
            </a:cxnLst>
            <a:rect l="l" t="t" r="r" b="b"/>
            <a:pathLst>
              <a:path w="876255" h="1365555">
                <a:moveTo>
                  <a:pt x="547945" y="0"/>
                </a:moveTo>
                <a:cubicBezTo>
                  <a:pt x="-227793" y="433286"/>
                  <a:pt x="-233022" y="625430"/>
                  <a:pt x="876255" y="1365555"/>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Group 3"/>
          <p:cNvGrpSpPr/>
          <p:nvPr/>
        </p:nvGrpSpPr>
        <p:grpSpPr bwMode="gray">
          <a:xfrm>
            <a:off x="2500047" y="3805882"/>
            <a:ext cx="261965" cy="61979"/>
            <a:chOff x="559282" y="6488261"/>
            <a:chExt cx="261965" cy="61979"/>
          </a:xfrm>
          <a:solidFill>
            <a:schemeClr val="bg1">
              <a:lumMod val="50000"/>
            </a:schemeClr>
          </a:solidFill>
        </p:grpSpPr>
        <p:sp>
          <p:nvSpPr>
            <p:cNvPr id="9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8" name="图片 102" descr="AC-蓝.png"/>
          <p:cNvPicPr>
            <a:picLocks noChangeAspect="1"/>
          </p:cNvPicPr>
          <p:nvPr/>
        </p:nvPicPr>
        <p:blipFill>
          <a:blip r:embed="rId3" cstate="print"/>
          <a:stretch>
            <a:fillRect/>
          </a:stretch>
        </p:blipFill>
        <p:spPr bwMode="gray">
          <a:xfrm>
            <a:off x="4067542" y="5013405"/>
            <a:ext cx="594000" cy="486000"/>
          </a:xfrm>
          <a:prstGeom prst="rect">
            <a:avLst/>
          </a:prstGeom>
        </p:spPr>
      </p:pic>
      <p:pic>
        <p:nvPicPr>
          <p:cNvPr id="39" name="图片 105" descr="AP.png"/>
          <p:cNvPicPr>
            <a:picLocks noChangeAspect="1"/>
          </p:cNvPicPr>
          <p:nvPr/>
        </p:nvPicPr>
        <p:blipFill>
          <a:blip r:embed="rId5" cstate="print"/>
          <a:stretch>
            <a:fillRect/>
          </a:stretch>
        </p:blipFill>
        <p:spPr bwMode="gray">
          <a:xfrm>
            <a:off x="657375" y="5013405"/>
            <a:ext cx="594000" cy="486001"/>
          </a:xfrm>
          <a:prstGeom prst="rect">
            <a:avLst/>
          </a:prstGeom>
        </p:spPr>
      </p:pic>
      <p:sp>
        <p:nvSpPr>
          <p:cNvPr id="40" name="Can 9"/>
          <p:cNvSpPr/>
          <p:nvPr/>
        </p:nvSpPr>
        <p:spPr bwMode="gray">
          <a:xfrm rot="5400000">
            <a:off x="2594898" y="4383679"/>
            <a:ext cx="270474" cy="2201727"/>
          </a:xfrm>
          <a:prstGeom prst="can">
            <a:avLst>
              <a:gd name="adj" fmla="val 40000"/>
            </a:avLst>
          </a:prstGeom>
          <a:solidFill>
            <a:srgbClr val="F4FBFE"/>
          </a:solidFill>
          <a:ln w="12700" cap="flat" cmpd="sng" algn="ctr">
            <a:solidFill>
              <a:srgbClr val="00B0F0"/>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Can 9"/>
          <p:cNvSpPr/>
          <p:nvPr/>
        </p:nvSpPr>
        <p:spPr bwMode="gray">
          <a:xfrm rot="5400000">
            <a:off x="2594898" y="4033151"/>
            <a:ext cx="270474" cy="2201727"/>
          </a:xfrm>
          <a:prstGeom prst="can">
            <a:avLst>
              <a:gd name="adj" fmla="val 40000"/>
            </a:avLst>
          </a:prstGeom>
          <a:solidFill>
            <a:srgbClr val="FFF2CC"/>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箭头连接符 3"/>
          <p:cNvCxnSpPr/>
          <p:nvPr/>
        </p:nvCxnSpPr>
        <p:spPr bwMode="gray">
          <a:xfrm>
            <a:off x="1905719" y="3008148"/>
            <a:ext cx="0" cy="1638279"/>
          </a:xfrm>
          <a:prstGeom prst="straightConnector1">
            <a:avLst/>
          </a:prstGeom>
          <a:ln>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a:off x="3153335" y="3316600"/>
            <a:ext cx="0" cy="1329827"/>
          </a:xfrm>
          <a:prstGeom prst="straightConnector1">
            <a:avLst/>
          </a:prstGeom>
          <a:ln>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609042" y="5539490"/>
            <a:ext cx="623889"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Fit AP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4155047" y="5539490"/>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688762" y="4750119"/>
            <a:ext cx="119776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Control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688762" y="5638843"/>
            <a:ext cx="101983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Data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bwMode="gray">
          <a:xfrm flipH="1">
            <a:off x="1386193" y="5137936"/>
            <a:ext cx="2625005" cy="0"/>
          </a:xfrm>
          <a:prstGeom prst="straightConnector1">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flipH="1">
            <a:off x="1386193" y="5484542"/>
            <a:ext cx="2625005" cy="0"/>
          </a:xfrm>
          <a:prstGeom prst="straightConnector1">
            <a:avLst/>
          </a:prstGeom>
          <a:ln w="19050">
            <a:solidFill>
              <a:srgbClr val="0070C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H="1">
            <a:off x="519367" y="6266544"/>
            <a:ext cx="390190" cy="0"/>
          </a:xfrm>
          <a:prstGeom prst="straightConnector1">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flipH="1">
            <a:off x="2050617" y="6266544"/>
            <a:ext cx="390190" cy="0"/>
          </a:xfrm>
          <a:prstGeom prst="straightConnector1">
            <a:avLst/>
          </a:prstGeom>
          <a:ln w="19050">
            <a:solidFill>
              <a:srgbClr val="0070C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848110" y="6128045"/>
            <a:ext cx="1212191"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Control packet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2381890" y="6128045"/>
            <a:ext cx="1034257"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Data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585202" y="1965101"/>
            <a:ext cx="130356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56"/>
          <p:cNvCxnSpPr>
            <a:endCxn id="53" idx="3"/>
          </p:cNvCxnSpPr>
          <p:nvPr/>
        </p:nvCxnSpPr>
        <p:spPr bwMode="gray">
          <a:xfrm>
            <a:off x="657010" y="2090800"/>
            <a:ext cx="1231754" cy="12801"/>
          </a:xfrm>
          <a:prstGeom prst="straightConnector1">
            <a:avLst/>
          </a:prstGeom>
          <a:noFill/>
          <a:ln w="22542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720948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mtClean="0">
                <a:sym typeface="Huawei Sans" panose="020C0503030203020204" pitchFamily="34" charset="0"/>
              </a:rPr>
              <a:t>The networks that are constructed in scenarios such as factories, government agencies, shopping malls, office buildings, school campuses, and parks to implement network interconnection are all called campus networks. Campus networks vary depending on industry attributes. However, a campus network is typically divided into the egress layer, core layer, aggregation layer, and access layer.</a:t>
            </a:r>
            <a:endParaRPr lang="en-US" altLang="zh-CN" smtClean="0">
              <a:sym typeface="Huawei Sans" panose="020C0503030203020204" pitchFamily="34" charset="0"/>
            </a:endParaRPr>
          </a:p>
          <a:p>
            <a:r>
              <a:rPr lang="en-US" smtClean="0">
                <a:sym typeface="Huawei Sans" panose="020C0503030203020204" pitchFamily="34" charset="0"/>
              </a:rPr>
              <a:t>This course describes the overall architecture of a campus network, common technologies and protocols used at each layer of the network, and typical networking scenarios.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9360911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Network Reliability</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715251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直接连接符 65"/>
          <p:cNvCxnSpPr/>
          <p:nvPr/>
        </p:nvCxnSpPr>
        <p:spPr bwMode="gray">
          <a:xfrm>
            <a:off x="7921616" y="3948462"/>
            <a:ext cx="16194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flipV="1">
            <a:off x="8737151" y="4992835"/>
            <a:ext cx="0" cy="542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a:off x="7951316" y="4008379"/>
            <a:ext cx="156007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gray">
          <a:xfrm flipV="1">
            <a:off x="3197582" y="4787455"/>
            <a:ext cx="0" cy="66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Using VRRP to Implement Gateway Redundancy</a:t>
            </a:r>
            <a:endParaRPr lang="en-US" altLang="zh-CN" dirty="0">
              <a:sym typeface="Huawei Sans" panose="020C0503030203020204" pitchFamily="34" charset="0"/>
            </a:endParaRPr>
          </a:p>
        </p:txBody>
      </p:sp>
      <p:sp>
        <p:nvSpPr>
          <p:cNvPr id="3" name="圆角矩形 2"/>
          <p:cNvSpPr/>
          <p:nvPr/>
        </p:nvSpPr>
        <p:spPr bwMode="gray">
          <a:xfrm>
            <a:off x="707318" y="1727200"/>
            <a:ext cx="4964872" cy="4582120"/>
          </a:xfrm>
          <a:prstGeom prst="roundRect">
            <a:avLst>
              <a:gd name="adj" fmla="val 1950"/>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5799873" y="1727200"/>
            <a:ext cx="5684809" cy="458212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707318" y="1284601"/>
            <a:ext cx="4964871"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Basic VRRP Applications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5799875" y="1284601"/>
            <a:ext cx="5684808"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Typical Applications of MSTP+VRRP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 name="组合 50"/>
          <p:cNvGrpSpPr/>
          <p:nvPr/>
        </p:nvGrpSpPr>
        <p:grpSpPr bwMode="gray">
          <a:xfrm>
            <a:off x="1441553" y="2891801"/>
            <a:ext cx="3519520" cy="1756614"/>
            <a:chOff x="2479407" y="2891801"/>
            <a:chExt cx="1800201" cy="1756614"/>
          </a:xfrm>
        </p:grpSpPr>
        <p:cxnSp>
          <p:nvCxnSpPr>
            <p:cNvPr id="10" name="直接连接符 9"/>
            <p:cNvCxnSpPr/>
            <p:nvPr/>
          </p:nvCxnSpPr>
          <p:spPr bwMode="gray">
            <a:xfrm>
              <a:off x="2479407"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3374179"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 name="图片 87" descr="汇聚交换机.png"/>
          <p:cNvPicPr>
            <a:picLocks noChangeAspect="1"/>
          </p:cNvPicPr>
          <p:nvPr/>
        </p:nvPicPr>
        <p:blipFill>
          <a:blip r:embed="rId3" cstate="print"/>
          <a:stretch>
            <a:fillRect/>
          </a:stretch>
        </p:blipFill>
        <p:spPr bwMode="gray">
          <a:xfrm>
            <a:off x="1113373" y="2652174"/>
            <a:ext cx="490909" cy="401653"/>
          </a:xfrm>
          <a:prstGeom prst="rect">
            <a:avLst/>
          </a:prstGeom>
        </p:spPr>
      </p:pic>
      <p:pic>
        <p:nvPicPr>
          <p:cNvPr id="17" name="图片 87" descr="汇聚交换机.png"/>
          <p:cNvPicPr>
            <a:picLocks noChangeAspect="1"/>
          </p:cNvPicPr>
          <p:nvPr/>
        </p:nvPicPr>
        <p:blipFill>
          <a:blip r:embed="rId3" cstate="print"/>
          <a:stretch>
            <a:fillRect/>
          </a:stretch>
        </p:blipFill>
        <p:spPr bwMode="gray">
          <a:xfrm>
            <a:off x="4805072" y="2652174"/>
            <a:ext cx="490909" cy="401653"/>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2960796" y="4365720"/>
            <a:ext cx="490909" cy="401653"/>
          </a:xfrm>
          <a:prstGeom prst="rect">
            <a:avLst/>
          </a:prstGeom>
        </p:spPr>
      </p:pic>
      <p:sp>
        <p:nvSpPr>
          <p:cNvPr id="21" name="文本框 20"/>
          <p:cNvSpPr txBox="1"/>
          <p:nvPr/>
        </p:nvSpPr>
        <p:spPr bwMode="gray">
          <a:xfrm>
            <a:off x="801319" y="2187298"/>
            <a:ext cx="1219410" cy="430887"/>
          </a:xfrm>
          <a:prstGeom prst="rect">
            <a:avLst/>
          </a:prstGeom>
          <a:noFill/>
        </p:spPr>
        <p:txBody>
          <a:bodyPr wrap="square" rtlCol="0">
            <a:spAutoFit/>
          </a:bodyPr>
          <a:lstStyle/>
          <a:p>
            <a:pPr algn="ct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1 </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511435" y="2187298"/>
            <a:ext cx="1129375" cy="430887"/>
          </a:xfrm>
          <a:prstGeom prst="rect">
            <a:avLst/>
          </a:prstGeom>
          <a:noFill/>
        </p:spPr>
        <p:txBody>
          <a:bodyPr wrap="square" rtlCol="0">
            <a:spAutoFit/>
          </a:bodyPr>
          <a:lstStyle/>
          <a:p>
            <a:pPr algn="ct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61046" y="4410158"/>
            <a:ext cx="1045479" cy="261610"/>
          </a:xfrm>
          <a:prstGeom prst="rect">
            <a:avLst/>
          </a:prstGeom>
          <a:noFill/>
        </p:spPr>
        <p:txBody>
          <a:bodyPr wrap="none" rtlCol="0">
            <a:spAutoFit/>
          </a:bodyPr>
          <a:lstStyle/>
          <a:p>
            <a:pP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a:off x="7837051" y="4004196"/>
            <a:ext cx="1800201" cy="1040381"/>
            <a:chOff x="7948874" y="2891801"/>
            <a:chExt cx="1800201" cy="1756614"/>
          </a:xfrm>
        </p:grpSpPr>
        <p:cxnSp>
          <p:nvCxnSpPr>
            <p:cNvPr id="36" name="直接连接符 35"/>
            <p:cNvCxnSpPr/>
            <p:nvPr/>
          </p:nvCxnSpPr>
          <p:spPr bwMode="gray">
            <a:xfrm>
              <a:off x="7948874"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8843646"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0" name="图片 87" descr="汇聚交换机.png"/>
          <p:cNvPicPr>
            <a:picLocks noChangeAspect="1"/>
          </p:cNvPicPr>
          <p:nvPr/>
        </p:nvPicPr>
        <p:blipFill>
          <a:blip r:embed="rId3" cstate="print"/>
          <a:stretch>
            <a:fillRect/>
          </a:stretch>
        </p:blipFill>
        <p:spPr bwMode="gray">
          <a:xfrm>
            <a:off x="7503504" y="3764569"/>
            <a:ext cx="490909" cy="401653"/>
          </a:xfrm>
          <a:prstGeom prst="rect">
            <a:avLst/>
          </a:prstGeom>
        </p:spPr>
      </p:pic>
      <p:pic>
        <p:nvPicPr>
          <p:cNvPr id="41" name="图片 87" descr="汇聚交换机.png"/>
          <p:cNvPicPr>
            <a:picLocks noChangeAspect="1"/>
          </p:cNvPicPr>
          <p:nvPr/>
        </p:nvPicPr>
        <p:blipFill>
          <a:blip r:embed="rId3" cstate="print"/>
          <a:stretch>
            <a:fillRect/>
          </a:stretch>
        </p:blipFill>
        <p:spPr bwMode="gray">
          <a:xfrm>
            <a:off x="9468290" y="3764569"/>
            <a:ext cx="490909" cy="401653"/>
          </a:xfrm>
          <a:prstGeom prst="rect">
            <a:avLst/>
          </a:prstGeom>
        </p:spPr>
      </p:pic>
      <p:pic>
        <p:nvPicPr>
          <p:cNvPr id="43" name="图片 76" descr="接入交换机.png"/>
          <p:cNvPicPr>
            <a:picLocks noChangeAspect="1"/>
          </p:cNvPicPr>
          <p:nvPr/>
        </p:nvPicPr>
        <p:blipFill>
          <a:blip r:embed="rId4" cstate="print"/>
          <a:stretch>
            <a:fillRect/>
          </a:stretch>
        </p:blipFill>
        <p:spPr bwMode="gray">
          <a:xfrm>
            <a:off x="8496635" y="4801749"/>
            <a:ext cx="490909" cy="401653"/>
          </a:xfrm>
          <a:prstGeom prst="rect">
            <a:avLst/>
          </a:prstGeom>
        </p:spPr>
      </p:pic>
      <p:sp>
        <p:nvSpPr>
          <p:cNvPr id="45" name="文本框 44"/>
          <p:cNvSpPr txBox="1"/>
          <p:nvPr/>
        </p:nvSpPr>
        <p:spPr bwMode="gray">
          <a:xfrm>
            <a:off x="6282788" y="3740978"/>
            <a:ext cx="1251563" cy="430887"/>
          </a:xfrm>
          <a:prstGeom prst="rect">
            <a:avLst/>
          </a:prstGeom>
          <a:noFill/>
        </p:spPr>
        <p:txBody>
          <a:bodyPr wrap="square" rtlCol="0">
            <a:spAutoFit/>
          </a:bodyPr>
          <a:lstStyle/>
          <a:p>
            <a:pPr algn="ct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1 </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9964018" y="3740978"/>
            <a:ext cx="1217504" cy="430887"/>
          </a:xfrm>
          <a:prstGeom prst="rect">
            <a:avLst/>
          </a:prstGeom>
          <a:noFill/>
        </p:spPr>
        <p:txBody>
          <a:bodyPr wrap="square" rtlCol="0">
            <a:spAutoFit/>
          </a:bodyPr>
          <a:lstStyle/>
          <a:p>
            <a:pPr algn="ct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9184537" y="4846187"/>
            <a:ext cx="1045479" cy="261610"/>
          </a:xfrm>
          <a:prstGeom prst="rect">
            <a:avLst/>
          </a:prstGeom>
          <a:noFill/>
        </p:spPr>
        <p:txBody>
          <a:bodyPr wrap="none" rtlCol="0">
            <a:spAutoFit/>
          </a:bodyPr>
          <a:lstStyle/>
          <a:p>
            <a:pP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100" descr="汇聚交换机.png"/>
          <p:cNvPicPr>
            <a:picLocks noChangeAspect="1"/>
          </p:cNvPicPr>
          <p:nvPr/>
        </p:nvPicPr>
        <p:blipFill>
          <a:blip r:embed="rId5" cstate="print"/>
          <a:stretch>
            <a:fillRect/>
          </a:stretch>
        </p:blipFill>
        <p:spPr bwMode="gray">
          <a:xfrm>
            <a:off x="3007185" y="2806844"/>
            <a:ext cx="405710" cy="331945"/>
          </a:xfrm>
          <a:prstGeom prst="rect">
            <a:avLst/>
          </a:prstGeom>
        </p:spPr>
      </p:pic>
      <p:sp>
        <p:nvSpPr>
          <p:cNvPr id="54" name="任意多边形 2"/>
          <p:cNvSpPr/>
          <p:nvPr/>
        </p:nvSpPr>
        <p:spPr bwMode="gray">
          <a:xfrm>
            <a:off x="1734044" y="3039370"/>
            <a:ext cx="2984877" cy="952877"/>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85900"/>
              <a:gd name="connsiteY0" fmla="*/ 0 h 25400"/>
              <a:gd name="connsiteX1" fmla="*/ 1485900 w 1485900"/>
              <a:gd name="connsiteY1" fmla="*/ 25400 h 25400"/>
              <a:gd name="connsiteX0" fmla="*/ 0 w 1502950"/>
              <a:gd name="connsiteY0" fmla="*/ 0 h 15752"/>
              <a:gd name="connsiteX1" fmla="*/ 1502950 w 1502950"/>
              <a:gd name="connsiteY1" fmla="*/ 15752 h 15752"/>
              <a:gd name="connsiteX0" fmla="*/ 0 w 1524262"/>
              <a:gd name="connsiteY0" fmla="*/ 3543 h 3543"/>
              <a:gd name="connsiteX1" fmla="*/ 1524262 w 1524262"/>
              <a:gd name="connsiteY1" fmla="*/ 0 h 3543"/>
              <a:gd name="connsiteX0" fmla="*/ 0 w 10000"/>
              <a:gd name="connsiteY0" fmla="*/ 10000 h 704562"/>
              <a:gd name="connsiteX1" fmla="*/ 10000 w 10000"/>
              <a:gd name="connsiteY1" fmla="*/ 0 h 704562"/>
              <a:gd name="connsiteX0" fmla="*/ 0 w 10000"/>
              <a:gd name="connsiteY0" fmla="*/ 10000 h 704562"/>
              <a:gd name="connsiteX1" fmla="*/ 10000 w 10000"/>
              <a:gd name="connsiteY1" fmla="*/ 0 h 704562"/>
              <a:gd name="connsiteX0" fmla="*/ 0 w 10000"/>
              <a:gd name="connsiteY0" fmla="*/ 10000 h 953836"/>
              <a:gd name="connsiteX1" fmla="*/ 10000 w 10000"/>
              <a:gd name="connsiteY1" fmla="*/ 0 h 953836"/>
              <a:gd name="connsiteX0" fmla="*/ 0 w 10000"/>
              <a:gd name="connsiteY0" fmla="*/ 10000 h 959694"/>
              <a:gd name="connsiteX1" fmla="*/ 10000 w 10000"/>
              <a:gd name="connsiteY1" fmla="*/ 0 h 959694"/>
              <a:gd name="connsiteX0" fmla="*/ 0 w 10000"/>
              <a:gd name="connsiteY0" fmla="*/ 10000 h 962636"/>
              <a:gd name="connsiteX1" fmla="*/ 10000 w 10000"/>
              <a:gd name="connsiteY1" fmla="*/ 0 h 962636"/>
              <a:gd name="connsiteX0" fmla="*/ 0 w 10000"/>
              <a:gd name="connsiteY0" fmla="*/ 10000 h 851292"/>
              <a:gd name="connsiteX1" fmla="*/ 10000 w 10000"/>
              <a:gd name="connsiteY1" fmla="*/ 0 h 851292"/>
              <a:gd name="connsiteX0" fmla="*/ 0 w 10000"/>
              <a:gd name="connsiteY0" fmla="*/ 19077 h 856390"/>
              <a:gd name="connsiteX1" fmla="*/ 10000 w 10000"/>
              <a:gd name="connsiteY1" fmla="*/ 0 h 856390"/>
              <a:gd name="connsiteX0" fmla="*/ 0 w 10000"/>
              <a:gd name="connsiteY0" fmla="*/ 19077 h 949527"/>
              <a:gd name="connsiteX1" fmla="*/ 10000 w 10000"/>
              <a:gd name="connsiteY1" fmla="*/ 0 h 949527"/>
              <a:gd name="connsiteX0" fmla="*/ 0 w 10000"/>
              <a:gd name="connsiteY0" fmla="*/ 19077 h 949527"/>
              <a:gd name="connsiteX1" fmla="*/ 10000 w 10000"/>
              <a:gd name="connsiteY1" fmla="*/ 0 h 949527"/>
              <a:gd name="connsiteX0" fmla="*/ 0 w 10000"/>
              <a:gd name="connsiteY0" fmla="*/ 19077 h 963509"/>
              <a:gd name="connsiteX1" fmla="*/ 10000 w 10000"/>
              <a:gd name="connsiteY1" fmla="*/ 0 h 963509"/>
              <a:gd name="connsiteX0" fmla="*/ 0 w 9944"/>
              <a:gd name="connsiteY0" fmla="*/ 28154 h 968271"/>
              <a:gd name="connsiteX1" fmla="*/ 9944 w 9944"/>
              <a:gd name="connsiteY1" fmla="*/ 0 h 968271"/>
              <a:gd name="connsiteX0" fmla="*/ 0 w 10000"/>
              <a:gd name="connsiteY0" fmla="*/ 291 h 10515"/>
              <a:gd name="connsiteX1" fmla="*/ 10000 w 10000"/>
              <a:gd name="connsiteY1" fmla="*/ 0 h 10515"/>
              <a:gd name="connsiteX0" fmla="*/ 0 w 10000"/>
              <a:gd name="connsiteY0" fmla="*/ 291 h 10550"/>
              <a:gd name="connsiteX1" fmla="*/ 10000 w 10000"/>
              <a:gd name="connsiteY1" fmla="*/ 0 h 10550"/>
            </a:gdLst>
            <a:ahLst/>
            <a:cxnLst>
              <a:cxn ang="0">
                <a:pos x="connsiteX0" y="connsiteY0"/>
              </a:cxn>
              <a:cxn ang="0">
                <a:pos x="connsiteX1" y="connsiteY1"/>
              </a:cxn>
            </a:cxnLst>
            <a:rect l="l" t="t" r="r" b="b"/>
            <a:pathLst>
              <a:path w="10000" h="10550">
                <a:moveTo>
                  <a:pt x="0" y="291"/>
                </a:moveTo>
                <a:cubicBezTo>
                  <a:pt x="4448" y="14036"/>
                  <a:pt x="5383" y="14002"/>
                  <a:pt x="10000" y="0"/>
                </a:cubicBezTo>
              </a:path>
            </a:pathLst>
          </a:custGeom>
          <a:ln w="19050">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21"/>
          <p:cNvSpPr>
            <a:spLocks noChangeArrowheads="1"/>
          </p:cNvSpPr>
          <p:nvPr/>
        </p:nvSpPr>
        <p:spPr bwMode="gray">
          <a:xfrm>
            <a:off x="2916375" y="3815163"/>
            <a:ext cx="520509" cy="2573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36000" rIns="72000" bIns="36000">
            <a:spAutoFit/>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VRRP</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21"/>
          <p:cNvSpPr>
            <a:spLocks noChangeArrowheads="1"/>
          </p:cNvSpPr>
          <p:nvPr/>
        </p:nvSpPr>
        <p:spPr bwMode="gray">
          <a:xfrm>
            <a:off x="2643206" y="3188727"/>
            <a:ext cx="106631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Virtual router</a:t>
            </a: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192.168.1.254</a:t>
            </a:r>
            <a:endParaRPr lang="en-US" altLang="zh-CN"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11" descr="开放网络-蓝.png"/>
          <p:cNvPicPr>
            <a:picLocks noChangeAspect="1"/>
          </p:cNvPicPr>
          <p:nvPr/>
        </p:nvPicPr>
        <p:blipFill>
          <a:blip r:embed="rId6" cstate="print"/>
          <a:stretch>
            <a:fillRect/>
          </a:stretch>
        </p:blipFill>
        <p:spPr bwMode="gray">
          <a:xfrm>
            <a:off x="2978334" y="5405442"/>
            <a:ext cx="445956" cy="343290"/>
          </a:xfrm>
          <a:prstGeom prst="rect">
            <a:avLst/>
          </a:prstGeom>
        </p:spPr>
      </p:pic>
      <p:sp>
        <p:nvSpPr>
          <p:cNvPr id="64" name="文本框 63"/>
          <p:cNvSpPr txBox="1"/>
          <p:nvPr/>
        </p:nvSpPr>
        <p:spPr bwMode="gray">
          <a:xfrm>
            <a:off x="3417222" y="5252932"/>
            <a:ext cx="2382651" cy="430887"/>
          </a:xfrm>
          <a:prstGeom prst="rect">
            <a:avLst/>
          </a:prstGeom>
          <a:noFill/>
        </p:spPr>
        <p:txBody>
          <a:bodyPr wrap="square" rtlCol="0">
            <a:spAutoFit/>
          </a:bodyPr>
          <a:lstStyle/>
          <a:p>
            <a:pP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IP address: 192.168.1.1/24</a:t>
            </a:r>
          </a:p>
          <a:p>
            <a:pPr fontAlgn="ctr">
              <a:spcBef>
                <a:spcPts val="0"/>
              </a:spcBef>
              <a:spcAft>
                <a:spcPts val="0"/>
              </a:spcAft>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Default gateway: 192.168.1.254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801319" y="4721224"/>
            <a:ext cx="1427314" cy="1169551"/>
          </a:xfrm>
          <a:prstGeom prst="rect">
            <a:avLst/>
          </a:prstGeom>
          <a:noFill/>
        </p:spPr>
        <p:txBody>
          <a:bodyPr wrap="none" rtlCol="0">
            <a:spAutoFit/>
          </a:bodyPr>
          <a:lstStyle/>
          <a:p>
            <a:pPr marL="176213" indent="-176213" fontAlgn="ctr">
              <a:lnSpc>
                <a:spcPts val="2400"/>
              </a:lnSpc>
              <a:spcBef>
                <a:spcPts val="0"/>
              </a:spcBef>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Redundancy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spcBef>
                <a:spcPts val="0"/>
              </a:spcBef>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Load balancing</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spcBef>
                <a:spcPts val="0"/>
              </a:spcBef>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Association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p:nvPr/>
        </p:nvSpPr>
        <p:spPr bwMode="gray">
          <a:xfrm>
            <a:off x="8680420" y="3881842"/>
            <a:ext cx="98315" cy="196631"/>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6617684" y="5558896"/>
            <a:ext cx="1491114" cy="261610"/>
          </a:xfrm>
          <a:prstGeom prst="rect">
            <a:avLst/>
          </a:prstGeom>
          <a:noFill/>
        </p:spPr>
        <p:txBody>
          <a:bodyPr wrap="none" rtlCol="0">
            <a:spAutoFit/>
          </a:bodyPr>
          <a:lstStyle/>
          <a:p>
            <a:pPr fontAlgn="ctr">
              <a:spcBef>
                <a:spcPts val="0"/>
              </a:spcBef>
              <a:spcAft>
                <a:spcPts val="0"/>
              </a:spcAft>
            </a:pPr>
            <a:r>
              <a:rPr lang="en-US" sz="105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VLANs 11, 12 , ..., 20</a:t>
            </a:r>
            <a:endParaRPr lang="en-US" altLang="zh-CN" sz="105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Rectangle 91"/>
          <p:cNvSpPr/>
          <p:nvPr/>
        </p:nvSpPr>
        <p:spPr bwMode="gray">
          <a:xfrm>
            <a:off x="6016782" y="2042694"/>
            <a:ext cx="2580565" cy="534185"/>
          </a:xfrm>
          <a:prstGeom prst="rect">
            <a:avLst/>
          </a:prstGeom>
          <a:solidFill>
            <a:schemeClr val="bg1">
              <a:lumMod val="95000"/>
            </a:schemeClr>
          </a:solidFill>
        </p:spPr>
        <p:txBody>
          <a:bodyPr wrap="square" anchor="ctr">
            <a:no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VLANIF interfaces 11-20  VRRP Master</a:t>
            </a:r>
          </a:p>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VLANIF interfaces 21-30  VRRP Backup</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92"/>
          <p:cNvSpPr/>
          <p:nvPr/>
        </p:nvSpPr>
        <p:spPr bwMode="gray">
          <a:xfrm>
            <a:off x="10756855" y="2147437"/>
            <a:ext cx="2124299" cy="553998"/>
          </a:xfrm>
          <a:prstGeom prst="rect">
            <a:avLst/>
          </a:prstGeom>
        </p:spPr>
        <p:txBody>
          <a:bodyPr wrap="none">
            <a:noAutofit/>
          </a:bodyPr>
          <a:lstStyle/>
          <a:p>
            <a:pPr fontAlgn="ctr">
              <a:lnSpc>
                <a:spcPts val="1800"/>
              </a:lnSpc>
            </a:pP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91"/>
          <p:cNvSpPr/>
          <p:nvPr/>
        </p:nvSpPr>
        <p:spPr bwMode="gray">
          <a:xfrm>
            <a:off x="6016782" y="2871219"/>
            <a:ext cx="2580565" cy="537198"/>
          </a:xfrm>
          <a:prstGeom prst="rect">
            <a:avLst/>
          </a:prstGeom>
          <a:solidFill>
            <a:schemeClr val="bg1">
              <a:lumMod val="95000"/>
            </a:schemeClr>
          </a:solidFill>
        </p:spPr>
        <p:txBody>
          <a:bodyPr wrap="square" anchor="ctr">
            <a:no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MSTI 10 Primary root bridge</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MSTI 20 </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Secondary root bridge</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Rectangle 92"/>
          <p:cNvSpPr/>
          <p:nvPr/>
        </p:nvSpPr>
        <p:spPr bwMode="gray">
          <a:xfrm>
            <a:off x="10756855" y="2564127"/>
            <a:ext cx="1327608" cy="553998"/>
          </a:xfrm>
          <a:prstGeom prst="rect">
            <a:avLst/>
          </a:prstGeom>
        </p:spPr>
        <p:txBody>
          <a:bodyPr wrap="none">
            <a:noAutofit/>
          </a:bodyPr>
          <a:lstStyle/>
          <a:p>
            <a:pPr fontAlgn="ctr">
              <a:lnSpc>
                <a:spcPts val="1800"/>
              </a:lnSpc>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6016782" y="2651701"/>
            <a:ext cx="258056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05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sz="105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Rectangle 91"/>
          <p:cNvSpPr/>
          <p:nvPr/>
        </p:nvSpPr>
        <p:spPr bwMode="gray">
          <a:xfrm>
            <a:off x="8778735" y="2042694"/>
            <a:ext cx="2580565" cy="534185"/>
          </a:xfrm>
          <a:prstGeom prst="rect">
            <a:avLst/>
          </a:prstGeom>
          <a:solidFill>
            <a:schemeClr val="bg1">
              <a:lumMod val="95000"/>
            </a:schemeClr>
          </a:solidFill>
        </p:spPr>
        <p:txBody>
          <a:bodyPr wrap="square" anchor="ctr">
            <a:noAutofit/>
          </a:bodyPr>
          <a:lstStyle/>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VLANIF interfaces 11-20  VRRP Backup</a:t>
            </a:r>
          </a:p>
          <a:p>
            <a:pP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VLANIF interfaces 21-30  VRRP Master</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Rectangle 91"/>
          <p:cNvSpPr/>
          <p:nvPr/>
        </p:nvSpPr>
        <p:spPr bwMode="gray">
          <a:xfrm>
            <a:off x="8778735" y="2871219"/>
            <a:ext cx="2580565" cy="537198"/>
          </a:xfrm>
          <a:prstGeom prst="rect">
            <a:avLst/>
          </a:prstGeom>
          <a:solidFill>
            <a:schemeClr val="bg1">
              <a:lumMod val="95000"/>
            </a:schemeClr>
          </a:solidFill>
        </p:spPr>
        <p:txBody>
          <a:bodyPr wrap="square" anchor="ctr">
            <a:noAutofit/>
          </a:bodyPr>
          <a:lstStyle/>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MSTI 10 Secondary root bridge</a:t>
            </a:r>
          </a:p>
          <a:p>
            <a:pPr algn="ctr"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MSTI 20 Primary root bridge</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8778735" y="2651701"/>
            <a:ext cx="258056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05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sz="105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6016782" y="1808561"/>
            <a:ext cx="258056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05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VRRP</a:t>
            </a:r>
            <a:endParaRPr lang="en-US" sz="105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8778735" y="1808561"/>
            <a:ext cx="258056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05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VRRP</a:t>
            </a:r>
            <a:endParaRPr lang="en-US" sz="105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11" descr="开放网络-蓝.png"/>
          <p:cNvPicPr>
            <a:picLocks noChangeAspect="1"/>
          </p:cNvPicPr>
          <p:nvPr/>
        </p:nvPicPr>
        <p:blipFill>
          <a:blip r:embed="rId6" cstate="print"/>
          <a:stretch>
            <a:fillRect/>
          </a:stretch>
        </p:blipFill>
        <p:spPr bwMode="gray">
          <a:xfrm>
            <a:off x="8514173" y="5501467"/>
            <a:ext cx="445956" cy="343290"/>
          </a:xfrm>
          <a:prstGeom prst="rect">
            <a:avLst/>
          </a:prstGeom>
        </p:spPr>
      </p:pic>
      <p:sp>
        <p:nvSpPr>
          <p:cNvPr id="89" name="文本框 88"/>
          <p:cNvSpPr txBox="1"/>
          <p:nvPr/>
        </p:nvSpPr>
        <p:spPr bwMode="gray">
          <a:xfrm>
            <a:off x="9078198" y="5558896"/>
            <a:ext cx="1491114" cy="261610"/>
          </a:xfrm>
          <a:prstGeom prst="rect">
            <a:avLst/>
          </a:prstGeom>
          <a:noFill/>
        </p:spPr>
        <p:txBody>
          <a:bodyPr wrap="none" rtlCol="0">
            <a:spAutoFit/>
          </a:bodyPr>
          <a:lstStyle/>
          <a:p>
            <a:pPr fontAlgn="ctr">
              <a:spcBef>
                <a:spcPts val="0"/>
              </a:spcBef>
              <a:spcAft>
                <a:spcPts val="0"/>
              </a:spcAft>
            </a:pPr>
            <a:r>
              <a:rPr lang="en-US" sz="1050" dirty="0" smtClean="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rPr>
              <a:t>VLANs 21, 12 , ..., 30</a:t>
            </a:r>
            <a:endParaRPr lang="en-US" sz="1050" dirty="0">
              <a:solidFill>
                <a:srgbClr val="8BC9A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89"/>
          <p:cNvSpPr/>
          <p:nvPr/>
        </p:nvSpPr>
        <p:spPr bwMode="gray">
          <a:xfrm>
            <a:off x="7728525" y="3460271"/>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91"/>
          <p:cNvSpPr/>
          <p:nvPr/>
        </p:nvSpPr>
        <p:spPr bwMode="gray">
          <a:xfrm flipH="1">
            <a:off x="9099430" y="3460271"/>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8BC9A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5813248" y="5898363"/>
            <a:ext cx="5528467" cy="415498"/>
          </a:xfrm>
          <a:prstGeom prst="rect">
            <a:avLst/>
          </a:prstGeom>
          <a:noFill/>
        </p:spPr>
        <p:txBody>
          <a:bodyPr wrap="square" rtlCol="0">
            <a:spAutoFit/>
          </a:bodyPr>
          <a:lstStyle/>
          <a:p>
            <a:pPr fontAlgn="ctr">
              <a:spcBef>
                <a:spcPts val="0"/>
              </a:spcBef>
              <a:spcAft>
                <a:spcPts val="0"/>
              </a:spcAft>
            </a:pP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VRRP and MSTP are used to implement gateway redundancy, load balancing, Layer 2 loop prevention, and reliability.</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712746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6223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6096000" y="1691789"/>
            <a:ext cx="5662052" cy="4230664"/>
          </a:xfrm>
        </p:spPr>
        <p:txBody>
          <a:bodyPr/>
          <a:lstStyle/>
          <a:p>
            <a:r>
              <a:rPr lang="en-US" altLang="zh-CN" sz="1800" dirty="0" smtClean="0">
                <a:sym typeface="Huawei Sans" panose="020C0503030203020204" pitchFamily="34" charset="0"/>
              </a:rPr>
              <a:t>Intelligent stack (</a:t>
            </a:r>
            <a:r>
              <a:rPr lang="en-US" altLang="zh-CN" sz="1800" dirty="0" err="1" smtClean="0">
                <a:sym typeface="Huawei Sans" panose="020C0503030203020204" pitchFamily="34" charset="0"/>
              </a:rPr>
              <a:t>iStack</a:t>
            </a:r>
            <a:r>
              <a:rPr lang="en-US" altLang="zh-CN" sz="1800" dirty="0" smtClean="0">
                <a:sym typeface="Huawei Sans" panose="020C0503030203020204" pitchFamily="34" charset="0"/>
              </a:rPr>
              <a:t>) enables multiple stacking-capable switches to function as a single logical switch. </a:t>
            </a:r>
            <a:r>
              <a:rPr lang="en-US" altLang="zh-CN" sz="1800" dirty="0" err="1" smtClean="0">
                <a:sym typeface="Huawei Sans" panose="020C0503030203020204" pitchFamily="34" charset="0"/>
              </a:rPr>
              <a:t>iStack</a:t>
            </a:r>
            <a:r>
              <a:rPr lang="en-US" altLang="zh-CN" sz="1800" dirty="0" smtClean="0">
                <a:sym typeface="Huawei Sans" panose="020C0503030203020204" pitchFamily="34" charset="0"/>
              </a:rPr>
              <a:t> is applicable to Huawei fixed switches.</a:t>
            </a:r>
          </a:p>
          <a:p>
            <a:r>
              <a:rPr lang="en-US" altLang="zh-CN" sz="1800" dirty="0" smtClean="0">
                <a:sym typeface="Huawei Sans" panose="020C0503030203020204" pitchFamily="34" charset="0"/>
              </a:rPr>
              <a:t>A cluster switch system (CSS) combines two clustering-capable switches into a single logical switch. A CSS is also called a cluster. CSS is applicable to Huawei modular switches.</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Overview of CSS/iStack</a:t>
            </a:r>
            <a:endParaRPr lang="en-US" dirty="0">
              <a:sym typeface="Huawei Sans" panose="020C0503030203020204" pitchFamily="34" charset="0"/>
            </a:endParaRPr>
          </a:p>
        </p:txBody>
      </p:sp>
      <p:grpSp>
        <p:nvGrpSpPr>
          <p:cNvPr id="10" name="组合 9"/>
          <p:cNvGrpSpPr/>
          <p:nvPr/>
        </p:nvGrpSpPr>
        <p:grpSpPr bwMode="gray">
          <a:xfrm>
            <a:off x="2201404" y="4503288"/>
            <a:ext cx="2016857" cy="1317793"/>
            <a:chOff x="6600056" y="4353447"/>
            <a:chExt cx="1296144" cy="833967"/>
          </a:xfrm>
        </p:grpSpPr>
        <p:cxnSp>
          <p:nvCxnSpPr>
            <p:cNvPr id="11" name="直接连接符 1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bwMode="gray">
          <a:xfrm>
            <a:off x="2296196" y="4503288"/>
            <a:ext cx="2016857" cy="1317793"/>
            <a:chOff x="6600056" y="4353447"/>
            <a:chExt cx="1296144" cy="833967"/>
          </a:xfrm>
        </p:grpSpPr>
        <p:cxnSp>
          <p:nvCxnSpPr>
            <p:cNvPr id="14" name="直接连接符 13"/>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bwMode="gray">
          <a:xfrm rot="18389629">
            <a:off x="2687948" y="5047176"/>
            <a:ext cx="130134" cy="23001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p:nvPr/>
        </p:nvSpPr>
        <p:spPr bwMode="gray">
          <a:xfrm rot="3042623">
            <a:off x="3696375" y="5047177"/>
            <a:ext cx="130134" cy="23001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任意多边形 29"/>
          <p:cNvSpPr/>
          <p:nvPr/>
        </p:nvSpPr>
        <p:spPr bwMode="gray">
          <a:xfrm rot="10800000" flipH="1">
            <a:off x="975470" y="3614047"/>
            <a:ext cx="369564" cy="986142"/>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3497802" y="3066855"/>
            <a:ext cx="1775203" cy="615667"/>
          </a:xfrm>
          <a:prstGeom prst="roundRect">
            <a:avLst>
              <a:gd name="adj" fmla="val 98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1266682" y="3066855"/>
            <a:ext cx="1775203" cy="615667"/>
          </a:xfrm>
          <a:prstGeom prst="roundRect">
            <a:avLst>
              <a:gd name="adj" fmla="val 98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2378502" y="1855791"/>
            <a:ext cx="1775203" cy="615667"/>
          </a:xfrm>
          <a:prstGeom prst="roundRect">
            <a:avLst>
              <a:gd name="adj" fmla="val 989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2995618" y="1691789"/>
            <a:ext cx="540972" cy="280511"/>
          </a:xfrm>
          <a:prstGeom prst="roundRect">
            <a:avLst>
              <a:gd name="adj" fmla="val 10476"/>
            </a:avLst>
          </a:prstGeom>
          <a:solidFill>
            <a:srgbClr val="8BC9A0"/>
          </a:solidFill>
        </p:spPr>
        <p:txBody>
          <a:bodyPr wrap="none" lIns="0" tIns="0" rIns="0" bIns="0" rtlCol="0" anchor="ctr" anchorCtr="0">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CSS</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p:cNvCxnSpPr>
            <a:stCxn id="50" idx="0"/>
            <a:endCxn id="46" idx="2"/>
          </p:cNvCxnSpPr>
          <p:nvPr/>
        </p:nvCxnSpPr>
        <p:spPr bwMode="gray">
          <a:xfrm flipV="1">
            <a:off x="1597311" y="2337912"/>
            <a:ext cx="1120266" cy="8146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bwMode="gray">
          <a:xfrm>
            <a:off x="2509024" y="1996645"/>
            <a:ext cx="1531051" cy="341267"/>
            <a:chOff x="2099970" y="2506299"/>
            <a:chExt cx="1801969" cy="401653"/>
          </a:xfrm>
        </p:grpSpPr>
        <p:cxnSp>
          <p:nvCxnSpPr>
            <p:cNvPr id="45" name="直接连接符 44"/>
            <p:cNvCxnSpPr>
              <a:stCxn id="46" idx="3"/>
              <a:endCxn id="47" idx="1"/>
            </p:cNvCxnSpPr>
            <p:nvPr/>
          </p:nvCxnSpPr>
          <p:spPr bwMode="gray">
            <a:xfrm>
              <a:off x="2590879" y="2707126"/>
              <a:ext cx="8201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87" descr="汇聚交换机.png"/>
            <p:cNvPicPr>
              <a:picLocks noChangeAspect="1"/>
            </p:cNvPicPr>
            <p:nvPr/>
          </p:nvPicPr>
          <p:blipFill>
            <a:blip r:embed="rId3" cstate="print"/>
            <a:stretch>
              <a:fillRect/>
            </a:stretch>
          </p:blipFill>
          <p:spPr bwMode="gray">
            <a:xfrm>
              <a:off x="2099970" y="2506299"/>
              <a:ext cx="490909" cy="401653"/>
            </a:xfrm>
            <a:prstGeom prst="rect">
              <a:avLst/>
            </a:prstGeom>
          </p:spPr>
        </p:pic>
        <p:pic>
          <p:nvPicPr>
            <p:cNvPr id="47" name="图片 87" descr="汇聚交换机.png"/>
            <p:cNvPicPr>
              <a:picLocks noChangeAspect="1"/>
            </p:cNvPicPr>
            <p:nvPr/>
          </p:nvPicPr>
          <p:blipFill>
            <a:blip r:embed="rId3" cstate="print"/>
            <a:stretch>
              <a:fillRect/>
            </a:stretch>
          </p:blipFill>
          <p:spPr bwMode="gray">
            <a:xfrm>
              <a:off x="3411030" y="2506299"/>
              <a:ext cx="490909" cy="401653"/>
            </a:xfrm>
            <a:prstGeom prst="rect">
              <a:avLst/>
            </a:prstGeom>
          </p:spPr>
        </p:pic>
      </p:grpSp>
      <p:cxnSp>
        <p:nvCxnSpPr>
          <p:cNvPr id="48" name="直接连接符 47"/>
          <p:cNvCxnSpPr>
            <a:stCxn id="51" idx="0"/>
            <a:endCxn id="47" idx="2"/>
          </p:cNvCxnSpPr>
          <p:nvPr/>
        </p:nvCxnSpPr>
        <p:spPr bwMode="gray">
          <a:xfrm flipV="1">
            <a:off x="2711259" y="2337912"/>
            <a:ext cx="1120266" cy="8146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bwMode="gray">
          <a:xfrm>
            <a:off x="1388759" y="3152605"/>
            <a:ext cx="1531051" cy="341267"/>
            <a:chOff x="2099970" y="4268457"/>
            <a:chExt cx="1801969" cy="401653"/>
          </a:xfrm>
        </p:grpSpPr>
        <p:pic>
          <p:nvPicPr>
            <p:cNvPr id="50" name="图片 76" descr="接入交换机.png"/>
            <p:cNvPicPr>
              <a:picLocks noChangeAspect="1"/>
            </p:cNvPicPr>
            <p:nvPr/>
          </p:nvPicPr>
          <p:blipFill>
            <a:blip r:embed="rId4" cstate="print"/>
            <a:stretch>
              <a:fillRect/>
            </a:stretch>
          </p:blipFill>
          <p:spPr bwMode="gray">
            <a:xfrm>
              <a:off x="2099970" y="4268457"/>
              <a:ext cx="490909" cy="401653"/>
            </a:xfrm>
            <a:prstGeom prst="rect">
              <a:avLst/>
            </a:prstGeom>
          </p:spPr>
        </p:pic>
        <p:pic>
          <p:nvPicPr>
            <p:cNvPr id="51" name="图片 76" descr="接入交换机.png"/>
            <p:cNvPicPr>
              <a:picLocks noChangeAspect="1"/>
            </p:cNvPicPr>
            <p:nvPr/>
          </p:nvPicPr>
          <p:blipFill>
            <a:blip r:embed="rId4" cstate="print"/>
            <a:stretch>
              <a:fillRect/>
            </a:stretch>
          </p:blipFill>
          <p:spPr bwMode="gray">
            <a:xfrm>
              <a:off x="3411030" y="4268457"/>
              <a:ext cx="490909" cy="401653"/>
            </a:xfrm>
            <a:prstGeom prst="rect">
              <a:avLst/>
            </a:prstGeom>
          </p:spPr>
        </p:pic>
        <p:cxnSp>
          <p:nvCxnSpPr>
            <p:cNvPr id="52" name="直接连接符 51"/>
            <p:cNvCxnSpPr>
              <a:stCxn id="50" idx="3"/>
              <a:endCxn id="51" idx="1"/>
            </p:cNvCxnSpPr>
            <p:nvPr/>
          </p:nvCxnSpPr>
          <p:spPr bwMode="gray">
            <a:xfrm>
              <a:off x="2590879" y="4469284"/>
              <a:ext cx="8201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bwMode="gray">
          <a:xfrm>
            <a:off x="3629289" y="3152605"/>
            <a:ext cx="1531051" cy="341267"/>
            <a:chOff x="4722089" y="4268457"/>
            <a:chExt cx="1801969" cy="401653"/>
          </a:xfrm>
        </p:grpSpPr>
        <p:pic>
          <p:nvPicPr>
            <p:cNvPr id="54" name="图片 76" descr="接入交换机.png"/>
            <p:cNvPicPr>
              <a:picLocks noChangeAspect="1"/>
            </p:cNvPicPr>
            <p:nvPr/>
          </p:nvPicPr>
          <p:blipFill>
            <a:blip r:embed="rId4" cstate="print"/>
            <a:stretch>
              <a:fillRect/>
            </a:stretch>
          </p:blipFill>
          <p:spPr bwMode="gray">
            <a:xfrm>
              <a:off x="4722089" y="4268457"/>
              <a:ext cx="490909" cy="401653"/>
            </a:xfrm>
            <a:prstGeom prst="rect">
              <a:avLst/>
            </a:prstGeom>
          </p:spPr>
        </p:pic>
        <p:pic>
          <p:nvPicPr>
            <p:cNvPr id="55" name="图片 76" descr="接入交换机.png"/>
            <p:cNvPicPr>
              <a:picLocks noChangeAspect="1"/>
            </p:cNvPicPr>
            <p:nvPr/>
          </p:nvPicPr>
          <p:blipFill>
            <a:blip r:embed="rId4" cstate="print"/>
            <a:stretch>
              <a:fillRect/>
            </a:stretch>
          </p:blipFill>
          <p:spPr bwMode="gray">
            <a:xfrm>
              <a:off x="6033149" y="4268457"/>
              <a:ext cx="490909" cy="401653"/>
            </a:xfrm>
            <a:prstGeom prst="rect">
              <a:avLst/>
            </a:prstGeom>
          </p:spPr>
        </p:pic>
        <p:cxnSp>
          <p:nvCxnSpPr>
            <p:cNvPr id="56" name="直接连接符 55"/>
            <p:cNvCxnSpPr>
              <a:stCxn id="54" idx="3"/>
              <a:endCxn id="55" idx="1"/>
            </p:cNvCxnSpPr>
            <p:nvPr/>
          </p:nvCxnSpPr>
          <p:spPr bwMode="gray">
            <a:xfrm>
              <a:off x="5212998" y="4469284"/>
              <a:ext cx="8201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p:cNvCxnSpPr>
            <a:stCxn id="54" idx="0"/>
            <a:endCxn id="46" idx="2"/>
          </p:cNvCxnSpPr>
          <p:nvPr/>
        </p:nvCxnSpPr>
        <p:spPr bwMode="gray">
          <a:xfrm flipH="1" flipV="1">
            <a:off x="2717576" y="2337912"/>
            <a:ext cx="1120265" cy="8146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0"/>
            <a:endCxn id="47" idx="2"/>
          </p:cNvCxnSpPr>
          <p:nvPr/>
        </p:nvCxnSpPr>
        <p:spPr bwMode="gray">
          <a:xfrm flipH="1" flipV="1">
            <a:off x="3831524" y="2337912"/>
            <a:ext cx="1120265" cy="8146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bwMode="gray">
          <a:xfrm>
            <a:off x="2604889" y="3054386"/>
            <a:ext cx="196436" cy="196436"/>
            <a:chOff x="10903689" y="5902582"/>
            <a:chExt cx="452204" cy="452204"/>
          </a:xfrm>
        </p:grpSpPr>
        <p:sp>
          <p:nvSpPr>
            <p:cNvPr id="60" name="椭圆 59"/>
            <p:cNvSpPr>
              <a:spLocks noChangeAspect="1"/>
            </p:cNvSpPr>
            <p:nvPr/>
          </p:nvSpPr>
          <p:spPr bwMode="gray">
            <a:xfrm>
              <a:off x="10919440" y="5918333"/>
              <a:ext cx="420702" cy="42070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禁止符 60"/>
            <p:cNvSpPr/>
            <p:nvPr/>
          </p:nvSpPr>
          <p:spPr bwMode="gray">
            <a:xfrm>
              <a:off x="10903689" y="5902582"/>
              <a:ext cx="452204" cy="452204"/>
            </a:xfrm>
            <a:prstGeom prst="noSmoking">
              <a:avLst>
                <a:gd name="adj" fmla="val 1243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bwMode="gray">
          <a:xfrm>
            <a:off x="4827249" y="3054386"/>
            <a:ext cx="196436" cy="196436"/>
            <a:chOff x="10903689" y="5902582"/>
            <a:chExt cx="452204" cy="452204"/>
          </a:xfrm>
        </p:grpSpPr>
        <p:sp>
          <p:nvSpPr>
            <p:cNvPr id="63" name="椭圆 62"/>
            <p:cNvSpPr>
              <a:spLocks noChangeAspect="1"/>
            </p:cNvSpPr>
            <p:nvPr/>
          </p:nvSpPr>
          <p:spPr bwMode="gray">
            <a:xfrm>
              <a:off x="10919440" y="5918333"/>
              <a:ext cx="420702" cy="42070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禁止符 63"/>
            <p:cNvSpPr/>
            <p:nvPr/>
          </p:nvSpPr>
          <p:spPr bwMode="gray">
            <a:xfrm>
              <a:off x="10903689" y="5902582"/>
              <a:ext cx="452204" cy="452204"/>
            </a:xfrm>
            <a:prstGeom prst="noSmoking">
              <a:avLst>
                <a:gd name="adj" fmla="val 1243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文本框 67"/>
          <p:cNvSpPr txBox="1"/>
          <p:nvPr/>
        </p:nvSpPr>
        <p:spPr bwMode="gray">
          <a:xfrm>
            <a:off x="1883797" y="3547893"/>
            <a:ext cx="540972" cy="280511"/>
          </a:xfrm>
          <a:prstGeom prst="roundRect">
            <a:avLst>
              <a:gd name="adj" fmla="val 10476"/>
            </a:avLst>
          </a:prstGeom>
          <a:solidFill>
            <a:srgbClr val="8BC9A0"/>
          </a:solidFill>
        </p:spPr>
        <p:txBody>
          <a:bodyPr wrap="none" lIns="0" tIns="0" rIns="0" bIns="0" rtlCol="0" anchor="ctr" anchorCtr="0">
            <a:noAutofit/>
          </a:bodyPr>
          <a:lstStyle/>
          <a:p>
            <a:pPr algn="ctr" fontAlgn="ctr"/>
            <a:r>
              <a:rPr lang="en-US" sz="1400" b="1" dirty="0" err="1"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124328" y="3547893"/>
            <a:ext cx="540972" cy="280511"/>
          </a:xfrm>
          <a:prstGeom prst="roundRect">
            <a:avLst>
              <a:gd name="adj" fmla="val 10476"/>
            </a:avLst>
          </a:prstGeom>
          <a:solidFill>
            <a:srgbClr val="8BC9A0"/>
          </a:solidFill>
        </p:spPr>
        <p:txBody>
          <a:bodyPr wrap="none" lIns="0" tIns="0" rIns="0" bIns="0" rtlCol="0" anchor="ctr" anchorCtr="0">
            <a:noAutofit/>
          </a:bodyPr>
          <a:lstStyle/>
          <a:p>
            <a:pPr algn="ctr" fontAlgn="ctr"/>
            <a:r>
              <a:rPr lang="en-US" sz="1400" b="1" dirty="0" err="1"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97" descr="接入交换机.png"/>
          <p:cNvPicPr>
            <a:picLocks noChangeAspect="1"/>
          </p:cNvPicPr>
          <p:nvPr/>
        </p:nvPicPr>
        <p:blipFill>
          <a:blip r:embed="rId5" cstate="print"/>
          <a:stretch>
            <a:fillRect/>
          </a:stretch>
        </p:blipFill>
        <p:spPr bwMode="gray">
          <a:xfrm>
            <a:off x="2080818" y="5578589"/>
            <a:ext cx="490909" cy="401653"/>
          </a:xfrm>
          <a:prstGeom prst="rect">
            <a:avLst/>
          </a:prstGeom>
        </p:spPr>
      </p:pic>
      <p:pic>
        <p:nvPicPr>
          <p:cNvPr id="72" name="图片 100" descr="汇聚交换机.png"/>
          <p:cNvPicPr>
            <a:picLocks noChangeAspect="1"/>
          </p:cNvPicPr>
          <p:nvPr/>
        </p:nvPicPr>
        <p:blipFill>
          <a:blip r:embed="rId6" cstate="print"/>
          <a:stretch>
            <a:fillRect/>
          </a:stretch>
        </p:blipFill>
        <p:spPr bwMode="gray">
          <a:xfrm>
            <a:off x="3029094" y="4310548"/>
            <a:ext cx="490909" cy="401653"/>
          </a:xfrm>
          <a:prstGeom prst="rect">
            <a:avLst/>
          </a:prstGeom>
        </p:spPr>
      </p:pic>
      <p:pic>
        <p:nvPicPr>
          <p:cNvPr id="73" name="图片 97" descr="接入交换机.png"/>
          <p:cNvPicPr>
            <a:picLocks noChangeAspect="1"/>
          </p:cNvPicPr>
          <p:nvPr/>
        </p:nvPicPr>
        <p:blipFill>
          <a:blip r:embed="rId5" cstate="print"/>
          <a:stretch>
            <a:fillRect/>
          </a:stretch>
        </p:blipFill>
        <p:spPr bwMode="gray">
          <a:xfrm>
            <a:off x="3934073" y="5578589"/>
            <a:ext cx="490909" cy="401653"/>
          </a:xfrm>
          <a:prstGeom prst="rect">
            <a:avLst/>
          </a:prstGeom>
        </p:spPr>
      </p:pic>
    </p:spTree>
    <p:extLst>
      <p:ext uri="{BB962C8B-B14F-4D97-AF65-F5344CB8AC3E}">
        <p14:creationId xmlns:p14="http://schemas.microsoft.com/office/powerpoint/2010/main" val="30930160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sym typeface="Huawei Sans" panose="020C0503030203020204" pitchFamily="34" charset="0"/>
              </a:rPr>
              <a:t>Traditional STP Networking and iStack Networking</a:t>
            </a:r>
            <a:endParaRPr lang="en-US" altLang="zh-CN" dirty="0">
              <a:sym typeface="Huawei Sans" panose="020C0503030203020204" pitchFamily="34" charset="0"/>
            </a:endParaRPr>
          </a:p>
        </p:txBody>
      </p:sp>
      <p:cxnSp>
        <p:nvCxnSpPr>
          <p:cNvPr id="80" name="直接连接符 79"/>
          <p:cNvCxnSpPr/>
          <p:nvPr/>
        </p:nvCxnSpPr>
        <p:spPr bwMode="gray">
          <a:xfrm flipV="1">
            <a:off x="8770706" y="2736247"/>
            <a:ext cx="0" cy="15875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V="1">
            <a:off x="8838573" y="2736247"/>
            <a:ext cx="0" cy="15875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6567847" y="2506824"/>
            <a:ext cx="4600588" cy="1811692"/>
            <a:chOff x="6444045" y="2388746"/>
            <a:chExt cx="4812522" cy="1811692"/>
          </a:xfrm>
        </p:grpSpPr>
        <p:grpSp>
          <p:nvGrpSpPr>
            <p:cNvPr id="74" name="组合 73"/>
            <p:cNvGrpSpPr/>
            <p:nvPr/>
          </p:nvGrpSpPr>
          <p:grpSpPr bwMode="gray">
            <a:xfrm>
              <a:off x="6562709" y="2388746"/>
              <a:ext cx="4693858" cy="1811687"/>
              <a:chOff x="6600056" y="4353447"/>
              <a:chExt cx="1296144" cy="833967"/>
            </a:xfrm>
          </p:grpSpPr>
          <p:cxnSp>
            <p:nvCxnSpPr>
              <p:cNvPr id="75" name="直接连接符 7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bwMode="gray">
            <a:xfrm>
              <a:off x="6444045" y="2388748"/>
              <a:ext cx="4693855" cy="1811690"/>
              <a:chOff x="6600056" y="4353446"/>
              <a:chExt cx="1296143" cy="833968"/>
            </a:xfrm>
          </p:grpSpPr>
          <p:cxnSp>
            <p:nvCxnSpPr>
              <p:cNvPr id="78" name="直接连接符 7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a:off x="7248127" y="4353446"/>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3" name="直接连接符 12"/>
          <p:cNvCxnSpPr/>
          <p:nvPr/>
        </p:nvCxnSpPr>
        <p:spPr bwMode="gray">
          <a:xfrm>
            <a:off x="2479406" y="2610975"/>
            <a:ext cx="1800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V="1">
            <a:off x="1167146" y="2610974"/>
            <a:ext cx="1312260" cy="1707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flipV="1">
            <a:off x="4279606" y="2610974"/>
            <a:ext cx="1312260" cy="17075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2479406" y="2632091"/>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3374178" y="2610974"/>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1167145" y="2610972"/>
            <a:ext cx="3112460" cy="1707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2479405" y="2632091"/>
            <a:ext cx="3112461" cy="17354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bwMode="gray">
          <a:xfrm rot="19480217">
            <a:off x="7635072" y="3246101"/>
            <a:ext cx="165560" cy="33313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p:nvPr/>
        </p:nvSpPr>
        <p:spPr bwMode="gray">
          <a:xfrm rot="16200000">
            <a:off x="8716226" y="3261780"/>
            <a:ext cx="165560" cy="33313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p:nvPr/>
        </p:nvSpPr>
        <p:spPr bwMode="gray">
          <a:xfrm rot="13415531">
            <a:off x="9989091" y="3261780"/>
            <a:ext cx="165560" cy="33313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707318" y="1835390"/>
            <a:ext cx="5292218" cy="4473930"/>
          </a:xfrm>
          <a:prstGeom prst="roundRect">
            <a:avLst>
              <a:gd name="adj" fmla="val 1950"/>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6192464" y="1835390"/>
            <a:ext cx="5292218"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707318" y="1412776"/>
            <a:ext cx="5292217"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Traditional STP networking</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6192465" y="1412776"/>
            <a:ext cx="5292217"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Switch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networking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ree networking)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椭圆 92"/>
          <p:cNvSpPr/>
          <p:nvPr/>
        </p:nvSpPr>
        <p:spPr bwMode="gray">
          <a:xfrm>
            <a:off x="1772476" y="2034910"/>
            <a:ext cx="3264612" cy="1080120"/>
          </a:xfrm>
          <a:prstGeom prst="ellipse">
            <a:avLst/>
          </a:prstGeom>
          <a:noFill/>
          <a:ln w="19050">
            <a:solidFill>
              <a:srgbClr val="EC706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689913" y="1961849"/>
            <a:ext cx="598241" cy="276999"/>
          </a:xfrm>
          <a:prstGeom prst="rect">
            <a:avLst/>
          </a:prstGeom>
          <a:noFill/>
        </p:spPr>
        <p:txBody>
          <a:bodyPr wrap="none" rtlCol="0">
            <a:spAutoFit/>
          </a:bodyPr>
          <a:lstStyle/>
          <a:p>
            <a:pPr fontAlgn="ctr">
              <a:spcBef>
                <a:spcPts val="0"/>
              </a:spcBef>
              <a:spcAft>
                <a:spcPts val="0"/>
              </a:spcAft>
            </a:pPr>
            <a:r>
              <a:rPr lang="en-US" sz="1200" dirty="0" err="1"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87" descr="汇聚交换机.png"/>
          <p:cNvPicPr>
            <a:picLocks noChangeAspect="1"/>
          </p:cNvPicPr>
          <p:nvPr/>
        </p:nvPicPr>
        <p:blipFill>
          <a:blip r:embed="rId3" cstate="print"/>
          <a:stretch>
            <a:fillRect/>
          </a:stretch>
        </p:blipFill>
        <p:spPr bwMode="gray">
          <a:xfrm>
            <a:off x="2189049" y="2351264"/>
            <a:ext cx="540000" cy="441818"/>
          </a:xfrm>
          <a:prstGeom prst="rect">
            <a:avLst/>
          </a:prstGeom>
        </p:spPr>
      </p:pic>
      <p:pic>
        <p:nvPicPr>
          <p:cNvPr id="43" name="图片 87" descr="汇聚交换机.png"/>
          <p:cNvPicPr>
            <a:picLocks noChangeAspect="1"/>
          </p:cNvPicPr>
          <p:nvPr/>
        </p:nvPicPr>
        <p:blipFill>
          <a:blip r:embed="rId3" cstate="print"/>
          <a:stretch>
            <a:fillRect/>
          </a:stretch>
        </p:blipFill>
        <p:spPr bwMode="gray">
          <a:xfrm>
            <a:off x="4018363" y="2351264"/>
            <a:ext cx="540000" cy="441818"/>
          </a:xfrm>
          <a:prstGeom prst="rect">
            <a:avLst/>
          </a:prstGeom>
        </p:spPr>
      </p:pic>
      <p:pic>
        <p:nvPicPr>
          <p:cNvPr id="47" name="图片 76" descr="接入交换机.png"/>
          <p:cNvPicPr>
            <a:picLocks noChangeAspect="1"/>
          </p:cNvPicPr>
          <p:nvPr/>
        </p:nvPicPr>
        <p:blipFill>
          <a:blip r:embed="rId4" cstate="print"/>
          <a:stretch>
            <a:fillRect/>
          </a:stretch>
        </p:blipFill>
        <p:spPr bwMode="gray">
          <a:xfrm>
            <a:off x="951271" y="4064810"/>
            <a:ext cx="540000" cy="441818"/>
          </a:xfrm>
          <a:prstGeom prst="rect">
            <a:avLst/>
          </a:prstGeom>
        </p:spPr>
      </p:pic>
      <p:pic>
        <p:nvPicPr>
          <p:cNvPr id="48" name="图片 76" descr="接入交换机.png"/>
          <p:cNvPicPr>
            <a:picLocks noChangeAspect="1"/>
          </p:cNvPicPr>
          <p:nvPr/>
        </p:nvPicPr>
        <p:blipFill>
          <a:blip r:embed="rId4" cstate="print"/>
          <a:stretch>
            <a:fillRect/>
          </a:stretch>
        </p:blipFill>
        <p:spPr bwMode="gray">
          <a:xfrm>
            <a:off x="3114444" y="4064810"/>
            <a:ext cx="540000" cy="441818"/>
          </a:xfrm>
          <a:prstGeom prst="rect">
            <a:avLst/>
          </a:prstGeom>
        </p:spPr>
      </p:pic>
      <p:pic>
        <p:nvPicPr>
          <p:cNvPr id="50" name="图片 76" descr="接入交换机.png"/>
          <p:cNvPicPr>
            <a:picLocks noChangeAspect="1"/>
          </p:cNvPicPr>
          <p:nvPr/>
        </p:nvPicPr>
        <p:blipFill>
          <a:blip r:embed="rId4" cstate="print"/>
          <a:stretch>
            <a:fillRect/>
          </a:stretch>
        </p:blipFill>
        <p:spPr bwMode="gray">
          <a:xfrm>
            <a:off x="5277617" y="4064810"/>
            <a:ext cx="540000" cy="441818"/>
          </a:xfrm>
          <a:prstGeom prst="rect">
            <a:avLst/>
          </a:prstGeom>
        </p:spPr>
      </p:pic>
      <p:pic>
        <p:nvPicPr>
          <p:cNvPr id="60" name="图片 76" descr="接入交换机.png"/>
          <p:cNvPicPr>
            <a:picLocks noChangeAspect="1"/>
          </p:cNvPicPr>
          <p:nvPr/>
        </p:nvPicPr>
        <p:blipFill>
          <a:blip r:embed="rId4" cstate="print"/>
          <a:stretch>
            <a:fillRect/>
          </a:stretch>
        </p:blipFill>
        <p:spPr bwMode="gray">
          <a:xfrm>
            <a:off x="6382656" y="4064810"/>
            <a:ext cx="540000" cy="441818"/>
          </a:xfrm>
          <a:prstGeom prst="rect">
            <a:avLst/>
          </a:prstGeom>
        </p:spPr>
      </p:pic>
      <p:pic>
        <p:nvPicPr>
          <p:cNvPr id="61" name="图片 76" descr="接入交换机.png"/>
          <p:cNvPicPr>
            <a:picLocks noChangeAspect="1"/>
          </p:cNvPicPr>
          <p:nvPr/>
        </p:nvPicPr>
        <p:blipFill>
          <a:blip r:embed="rId4" cstate="print"/>
          <a:stretch>
            <a:fillRect/>
          </a:stretch>
        </p:blipFill>
        <p:spPr bwMode="gray">
          <a:xfrm>
            <a:off x="8545829" y="4064810"/>
            <a:ext cx="540000" cy="441818"/>
          </a:xfrm>
          <a:prstGeom prst="rect">
            <a:avLst/>
          </a:prstGeom>
        </p:spPr>
      </p:pic>
      <p:pic>
        <p:nvPicPr>
          <p:cNvPr id="62" name="图片 76" descr="接入交换机.png"/>
          <p:cNvPicPr>
            <a:picLocks noChangeAspect="1"/>
          </p:cNvPicPr>
          <p:nvPr/>
        </p:nvPicPr>
        <p:blipFill>
          <a:blip r:embed="rId4" cstate="print"/>
          <a:stretch>
            <a:fillRect/>
          </a:stretch>
        </p:blipFill>
        <p:spPr bwMode="gray">
          <a:xfrm>
            <a:off x="10709002" y="4064810"/>
            <a:ext cx="540000" cy="441818"/>
          </a:xfrm>
          <a:prstGeom prst="rect">
            <a:avLst/>
          </a:prstGeom>
        </p:spPr>
      </p:pic>
      <p:pic>
        <p:nvPicPr>
          <p:cNvPr id="64" name="图片 100" descr="汇聚交换机.png"/>
          <p:cNvPicPr>
            <a:picLocks noChangeAspect="1"/>
          </p:cNvPicPr>
          <p:nvPr/>
        </p:nvPicPr>
        <p:blipFill>
          <a:blip r:embed="rId5" cstate="print"/>
          <a:stretch>
            <a:fillRect/>
          </a:stretch>
        </p:blipFill>
        <p:spPr bwMode="gray">
          <a:xfrm>
            <a:off x="8534330" y="2351264"/>
            <a:ext cx="540000" cy="441818"/>
          </a:xfrm>
          <a:prstGeom prst="rect">
            <a:avLst/>
          </a:prstGeom>
        </p:spPr>
      </p:pic>
      <p:sp>
        <p:nvSpPr>
          <p:cNvPr id="65" name="文本框 64"/>
          <p:cNvSpPr txBox="1"/>
          <p:nvPr/>
        </p:nvSpPr>
        <p:spPr bwMode="gray">
          <a:xfrm>
            <a:off x="707318" y="4587067"/>
            <a:ext cx="5292217" cy="1384995"/>
          </a:xfrm>
          <a:prstGeom prst="rect">
            <a:avLst/>
          </a:prstGeom>
          <a:noFill/>
        </p:spPr>
        <p:txBody>
          <a:bodyPr wrap="square" rtlCol="0">
            <a:spAutoFit/>
          </a:bodyPr>
          <a:lstStyle/>
          <a:p>
            <a:pPr fontAlgn="ctr">
              <a:lnSpc>
                <a:spcPct val="1500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Two aggregation switch and access switches form a triangle-shaped Layer 2 loop. STP has to be deployed on the network to block network interfaces. As a result, the link bandwidth cannot be fully used.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1043065" y="2345735"/>
            <a:ext cx="1322899" cy="461665"/>
          </a:xfrm>
          <a:prstGeom prst="rect">
            <a:avLst/>
          </a:prstGeom>
          <a:noFill/>
        </p:spPr>
        <p:txBody>
          <a:bodyPr wrap="square" rtlCol="0">
            <a:spAutoFit/>
          </a:bodyPr>
          <a:lstStyle/>
          <a:p>
            <a:pPr algn="ct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4523008" y="2345735"/>
            <a:ext cx="1294609" cy="461665"/>
          </a:xfrm>
          <a:prstGeom prst="rect">
            <a:avLst/>
          </a:prstGeom>
          <a:noFill/>
        </p:spPr>
        <p:txBody>
          <a:bodyPr wrap="square" rtlCol="0">
            <a:spAutoFit/>
          </a:bodyPr>
          <a:lstStyle/>
          <a:p>
            <a:pPr algn="ct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1783116" y="4129331"/>
            <a:ext cx="1128835" cy="276999"/>
          </a:xfrm>
          <a:prstGeom prst="rect">
            <a:avLst/>
          </a:prstGeom>
          <a:noFill/>
        </p:spPr>
        <p:txBody>
          <a:bodyPr wrap="none" rtlCol="0">
            <a:sp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3908218" y="4129331"/>
            <a:ext cx="1128835" cy="276999"/>
          </a:xfrm>
          <a:prstGeom prst="rect">
            <a:avLst/>
          </a:prstGeom>
          <a:noFill/>
        </p:spPr>
        <p:txBody>
          <a:bodyPr wrap="none" rtlCol="0">
            <a:sp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7183550" y="4129331"/>
            <a:ext cx="1128835" cy="276999"/>
          </a:xfrm>
          <a:prstGeom prst="rect">
            <a:avLst/>
          </a:prstGeom>
          <a:noFill/>
        </p:spPr>
        <p:txBody>
          <a:bodyPr wrap="none" rtlCol="0">
            <a:sp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9308652" y="4129331"/>
            <a:ext cx="1128835" cy="276999"/>
          </a:xfrm>
          <a:prstGeom prst="rect">
            <a:avLst/>
          </a:prstGeom>
          <a:noFill/>
        </p:spPr>
        <p:txBody>
          <a:bodyPr wrap="none" rtlCol="0">
            <a:sp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p:cNvSpPr txBox="1"/>
          <p:nvPr/>
        </p:nvSpPr>
        <p:spPr bwMode="gray">
          <a:xfrm>
            <a:off x="9154762" y="2095842"/>
            <a:ext cx="2037044" cy="646331"/>
          </a:xfrm>
          <a:prstGeom prst="rect">
            <a:avLst/>
          </a:prstGeom>
          <a:noFill/>
        </p:spPr>
        <p:txBody>
          <a:bodyPr wrap="square" rtlCol="0">
            <a:spAutoFit/>
          </a:bodyPr>
          <a:lstStyle/>
          <a:p>
            <a:pPr fontAlgn="ctr">
              <a:spcBef>
                <a:spcPts val="0"/>
              </a:spcBef>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Aggregation switches enabled with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iStack</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constitute a logical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bwMode="gray">
          <a:xfrm>
            <a:off x="6192463" y="4587067"/>
            <a:ext cx="5292217" cy="1708160"/>
          </a:xfrm>
          <a:prstGeom prst="rect">
            <a:avLst/>
          </a:prstGeom>
          <a:noFill/>
        </p:spPr>
        <p:txBody>
          <a:bodyPr wrap="square" rtlCol="0">
            <a:spAutoFit/>
          </a:bodyPr>
          <a:lstStyle/>
          <a:p>
            <a:pPr fontAlgn="ctr">
              <a:lnSpc>
                <a:spcPct val="150000"/>
              </a:lnSpc>
              <a:spcBef>
                <a:spcPts val="0"/>
              </a:spcBef>
              <a:spcAft>
                <a:spcPts val="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switches enabled with </a:t>
            </a:r>
            <a:r>
              <a:rPr lang="en-US" sz="14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constitute a logical device, simplifying the network topology. In addition, link aggregation can be deployed between aggregation switch and access switches to form a tree topology, eliminating Layer 2 loops and improving link bandwidth utilization.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28"/>
          <p:cNvGrpSpPr>
            <a:grpSpLocks noChangeAspect="1"/>
          </p:cNvGrpSpPr>
          <p:nvPr/>
        </p:nvGrpSpPr>
        <p:grpSpPr bwMode="gray">
          <a:xfrm>
            <a:off x="1306455" y="3965033"/>
            <a:ext cx="288969" cy="288969"/>
            <a:chOff x="5076056" y="3356992"/>
            <a:chExt cx="436268" cy="436268"/>
          </a:xfrm>
        </p:grpSpPr>
        <p:sp>
          <p:nvSpPr>
            <p:cNvPr id="5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28"/>
          <p:cNvGrpSpPr>
            <a:grpSpLocks noChangeAspect="1"/>
          </p:cNvGrpSpPr>
          <p:nvPr/>
        </p:nvGrpSpPr>
        <p:grpSpPr bwMode="gray">
          <a:xfrm>
            <a:off x="3356017" y="3934590"/>
            <a:ext cx="288969" cy="288969"/>
            <a:chOff x="5076056" y="3356992"/>
            <a:chExt cx="436268" cy="436268"/>
          </a:xfrm>
        </p:grpSpPr>
        <p:sp>
          <p:nvSpPr>
            <p:cNvPr id="6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9" name="组合 28"/>
          <p:cNvGrpSpPr>
            <a:grpSpLocks noChangeAspect="1"/>
          </p:cNvGrpSpPr>
          <p:nvPr/>
        </p:nvGrpSpPr>
        <p:grpSpPr bwMode="gray">
          <a:xfrm>
            <a:off x="5219853" y="3876195"/>
            <a:ext cx="288969" cy="288969"/>
            <a:chOff x="5076056" y="3356992"/>
            <a:chExt cx="436268" cy="436268"/>
          </a:xfrm>
        </p:grpSpPr>
        <p:sp>
          <p:nvSpPr>
            <p:cNvPr id="70"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任意多边形 94"/>
          <p:cNvSpPr/>
          <p:nvPr/>
        </p:nvSpPr>
        <p:spPr bwMode="gray">
          <a:xfrm rot="5400000">
            <a:off x="5883407" y="2149561"/>
            <a:ext cx="432053" cy="1091335"/>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32610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Network Service and Management</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9949033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a:endCxn id="96" idx="2"/>
          </p:cNvCxnSpPr>
          <p:nvPr/>
        </p:nvCxnSpPr>
        <p:spPr bwMode="gray">
          <a:xfrm flipV="1">
            <a:off x="7048821" y="3224006"/>
            <a:ext cx="0" cy="1831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66"/>
          <p:cNvCxnSpPr/>
          <p:nvPr/>
        </p:nvCxnSpPr>
        <p:spPr bwMode="gray">
          <a:xfrm>
            <a:off x="6892216" y="2228468"/>
            <a:ext cx="1133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9" name="Group 165"/>
          <p:cNvGrpSpPr/>
          <p:nvPr/>
        </p:nvGrpSpPr>
        <p:grpSpPr bwMode="gray">
          <a:xfrm rot="10800000">
            <a:off x="7033384" y="2175491"/>
            <a:ext cx="2180459" cy="860828"/>
            <a:chOff x="-1233037" y="914446"/>
            <a:chExt cx="1573823" cy="778776"/>
          </a:xfrm>
        </p:grpSpPr>
        <p:cxnSp>
          <p:nvCxnSpPr>
            <p:cNvPr id="120"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flipH="1">
            <a:off x="1386485" y="2234027"/>
            <a:ext cx="295789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DHCP</a:t>
            </a:r>
            <a:endParaRPr lang="en-US" altLang="zh-CN" dirty="0">
              <a:sym typeface="Huawei Sans" panose="020C0503030203020204" pitchFamily="34" charset="0"/>
            </a:endParaRPr>
          </a:p>
        </p:txBody>
      </p:sp>
      <p:sp>
        <p:nvSpPr>
          <p:cNvPr id="4" name="圆角矩形 3"/>
          <p:cNvSpPr/>
          <p:nvPr/>
        </p:nvSpPr>
        <p:spPr bwMode="gray">
          <a:xfrm>
            <a:off x="4895434" y="1835390"/>
            <a:ext cx="6589247"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41539" y="1272210"/>
            <a:ext cx="4248680" cy="514144"/>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Using the Dynamic Host Configuration Protocol (DHCP) to automatically configure IP addresses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4895436" y="1272210"/>
            <a:ext cx="6589246" cy="514144"/>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Typical application of DHCP on a large-scale campus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4" descr="日志告警服务器-蓝.png"/>
          <p:cNvPicPr>
            <a:picLocks noChangeAspect="1"/>
          </p:cNvPicPr>
          <p:nvPr/>
        </p:nvPicPr>
        <p:blipFill>
          <a:blip r:embed="rId3" cstate="print"/>
          <a:stretch>
            <a:fillRect/>
          </a:stretch>
        </p:blipFill>
        <p:spPr bwMode="gray">
          <a:xfrm>
            <a:off x="890335" y="2105728"/>
            <a:ext cx="490552" cy="306312"/>
          </a:xfrm>
          <a:prstGeom prst="rect">
            <a:avLst/>
          </a:prstGeom>
        </p:spPr>
      </p:pic>
      <p:sp>
        <p:nvSpPr>
          <p:cNvPr id="59" name="文本框 58"/>
          <p:cNvSpPr txBox="1"/>
          <p:nvPr/>
        </p:nvSpPr>
        <p:spPr bwMode="gray">
          <a:xfrm>
            <a:off x="624094" y="2461077"/>
            <a:ext cx="102303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72" descr="交换机.png"/>
          <p:cNvPicPr>
            <a:picLocks noChangeAspect="1"/>
          </p:cNvPicPr>
          <p:nvPr/>
        </p:nvPicPr>
        <p:blipFill>
          <a:blip r:embed="rId4" cstate="print"/>
          <a:stretch>
            <a:fillRect/>
          </a:stretch>
        </p:blipFill>
        <p:spPr bwMode="gray">
          <a:xfrm>
            <a:off x="3969515" y="2076316"/>
            <a:ext cx="444805" cy="365137"/>
          </a:xfrm>
          <a:prstGeom prst="rect">
            <a:avLst/>
          </a:prstGeom>
        </p:spPr>
      </p:pic>
      <p:pic>
        <p:nvPicPr>
          <p:cNvPr id="62" name="图片 76" descr="接入交换机.png"/>
          <p:cNvPicPr>
            <a:picLocks noChangeAspect="1"/>
          </p:cNvPicPr>
          <p:nvPr/>
        </p:nvPicPr>
        <p:blipFill>
          <a:blip r:embed="rId5" cstate="print"/>
          <a:stretch>
            <a:fillRect/>
          </a:stretch>
        </p:blipFill>
        <p:spPr bwMode="gray">
          <a:xfrm>
            <a:off x="2453205" y="2076315"/>
            <a:ext cx="446281" cy="365139"/>
          </a:xfrm>
          <a:prstGeom prst="rect">
            <a:avLst/>
          </a:prstGeom>
        </p:spPr>
      </p:pic>
      <p:sp>
        <p:nvSpPr>
          <p:cNvPr id="65" name="文本框 64"/>
          <p:cNvSpPr txBox="1"/>
          <p:nvPr/>
        </p:nvSpPr>
        <p:spPr bwMode="gray">
          <a:xfrm>
            <a:off x="2083074" y="2461077"/>
            <a:ext cx="1186543"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Layer 2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3660373" y="2461077"/>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server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bwMode="gray">
          <a:xfrm>
            <a:off x="1137910" y="2770111"/>
            <a:ext cx="3033135" cy="3328174"/>
            <a:chOff x="1137910" y="3137492"/>
            <a:chExt cx="3033135" cy="2721770"/>
          </a:xfrm>
        </p:grpSpPr>
        <p:cxnSp>
          <p:nvCxnSpPr>
            <p:cNvPr id="67" name="直接连接符 66"/>
            <p:cNvCxnSpPr/>
            <p:nvPr/>
          </p:nvCxnSpPr>
          <p:spPr bwMode="gray">
            <a:xfrm flipV="1">
              <a:off x="1137910"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V="1">
              <a:off x="4171045"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71" name="直接连接符 70"/>
          <p:cNvCxnSpPr/>
          <p:nvPr/>
        </p:nvCxnSpPr>
        <p:spPr bwMode="gray">
          <a:xfrm>
            <a:off x="1137910" y="3190360"/>
            <a:ext cx="2441511" cy="0"/>
          </a:xfrm>
          <a:prstGeom prst="line">
            <a:avLst/>
          </a:prstGeom>
          <a:noFill/>
          <a:ln w="19050" algn="ctr">
            <a:solidFill>
              <a:srgbClr val="EC7061"/>
            </a:solidFill>
            <a:prstDash val="solid"/>
            <a:round/>
            <a:headEnd type="none" w="med" len="med"/>
            <a:tailEnd type="triangle" w="med" len="med"/>
          </a:ln>
        </p:spPr>
      </p:cxnSp>
      <p:cxnSp>
        <p:nvCxnSpPr>
          <p:cNvPr id="73" name="直接连接符 72"/>
          <p:cNvCxnSpPr/>
          <p:nvPr/>
        </p:nvCxnSpPr>
        <p:spPr bwMode="gray">
          <a:xfrm flipH="1">
            <a:off x="1594177" y="4069089"/>
            <a:ext cx="2576868" cy="0"/>
          </a:xfrm>
          <a:prstGeom prst="line">
            <a:avLst/>
          </a:prstGeom>
          <a:noFill/>
          <a:ln w="19050" algn="ctr">
            <a:solidFill>
              <a:srgbClr val="EC7061"/>
            </a:solidFill>
            <a:prstDash val="solid"/>
            <a:round/>
            <a:headEnd type="none" w="med" len="med"/>
            <a:tailEnd type="triangle" w="med" len="med"/>
          </a:ln>
        </p:spPr>
      </p:cxnSp>
      <p:cxnSp>
        <p:nvCxnSpPr>
          <p:cNvPr id="76" name="直接连接符 75"/>
          <p:cNvCxnSpPr/>
          <p:nvPr/>
        </p:nvCxnSpPr>
        <p:spPr bwMode="gray">
          <a:xfrm>
            <a:off x="1137910" y="4941715"/>
            <a:ext cx="2441511" cy="0"/>
          </a:xfrm>
          <a:prstGeom prst="line">
            <a:avLst/>
          </a:prstGeom>
          <a:noFill/>
          <a:ln w="19050" algn="ctr">
            <a:solidFill>
              <a:srgbClr val="EC7061"/>
            </a:solidFill>
            <a:prstDash val="solid"/>
            <a:round/>
            <a:headEnd type="none" w="med" len="med"/>
            <a:tailEnd type="triangle" w="med" len="med"/>
          </a:ln>
        </p:spPr>
      </p:cxnSp>
      <p:cxnSp>
        <p:nvCxnSpPr>
          <p:cNvPr id="77" name="直接连接符 76"/>
          <p:cNvCxnSpPr/>
          <p:nvPr/>
        </p:nvCxnSpPr>
        <p:spPr bwMode="gray">
          <a:xfrm flipH="1">
            <a:off x="1594177" y="5841199"/>
            <a:ext cx="2576868" cy="0"/>
          </a:xfrm>
          <a:prstGeom prst="line">
            <a:avLst/>
          </a:prstGeom>
          <a:noFill/>
          <a:ln w="19050" algn="ctr">
            <a:solidFill>
              <a:srgbClr val="EC7061"/>
            </a:solidFill>
            <a:prstDash val="solid"/>
            <a:round/>
            <a:headEnd type="none" w="med" len="med"/>
            <a:tailEnd type="triangle" w="med" len="med"/>
          </a:ln>
        </p:spPr>
      </p:cxnSp>
      <p:sp>
        <p:nvSpPr>
          <p:cNvPr id="78" name="圆角矩形 77"/>
          <p:cNvSpPr/>
          <p:nvPr/>
        </p:nvSpPr>
        <p:spPr bwMode="gray">
          <a:xfrm>
            <a:off x="541540" y="1835390"/>
            <a:ext cx="4248680"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1224673" y="2772538"/>
            <a:ext cx="2435700" cy="430887"/>
          </a:xfrm>
          <a:prstGeom prst="rect">
            <a:avLst/>
          </a:prstGeom>
          <a:noFill/>
        </p:spPr>
        <p:txBody>
          <a:bodyPr wrap="squar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The DHCP client broadcasts a DHCP Discover message</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bwMode="gray">
          <a:xfrm>
            <a:off x="1031478" y="308622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4084516" y="396495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472441" y="3561879"/>
            <a:ext cx="2682783" cy="461665"/>
          </a:xfrm>
          <a:prstGeom prst="rect">
            <a:avLst/>
          </a:prstGeom>
          <a:noFill/>
        </p:spPr>
        <p:txBody>
          <a:bodyPr wrap="squar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The DHCP server responds with a DHCP Offer message.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1224673" y="4466887"/>
            <a:ext cx="2327198" cy="430887"/>
          </a:xfrm>
          <a:prstGeom prst="rect">
            <a:avLst/>
          </a:prstGeom>
          <a:noFill/>
        </p:spPr>
        <p:txBody>
          <a:bodyPr wrap="square" rtlCol="0">
            <a:spAutoFit/>
          </a:bodyPr>
          <a:lstStyle/>
          <a:p>
            <a:pP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The DHCP client broadcasts a DHCP Request message.</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bwMode="gray">
          <a:xfrm>
            <a:off x="1031478" y="4839685"/>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a:spLocks noChangeAspect="1"/>
          </p:cNvSpPr>
          <p:nvPr/>
        </p:nvSpPr>
        <p:spPr bwMode="gray">
          <a:xfrm>
            <a:off x="4084516" y="573706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1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1472441" y="5398818"/>
            <a:ext cx="2682784" cy="430887"/>
          </a:xfrm>
          <a:prstGeom prst="rect">
            <a:avLst/>
          </a:prstGeom>
          <a:noFill/>
        </p:spPr>
        <p:txBody>
          <a:bodyPr wrap="square" rtlCol="0">
            <a:spAutoFit/>
          </a:bodyPr>
          <a:lstStyle/>
          <a:p>
            <a:pPr algn="r" fontAlgn="ct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The DHCP server responds with a DHCP ACK message.</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1224673" y="3195457"/>
            <a:ext cx="2965877" cy="261610"/>
          </a:xfrm>
          <a:prstGeom prst="rect">
            <a:avLst/>
          </a:prstGeom>
          <a:noFill/>
        </p:spPr>
        <p:txBody>
          <a:bodyPr wrap="none" rtlCol="0">
            <a:spAutoFit/>
          </a:bodyPr>
          <a:lstStyle/>
          <a:p>
            <a:pPr fontAlgn="ctr"/>
            <a:r>
              <a:rPr lang="en-US" sz="11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Search for the DHCP server on the network</a:t>
            </a:r>
            <a:endParaRPr lang="en-US" altLang="zh-CN" sz="11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1235838" y="4075611"/>
            <a:ext cx="2919389" cy="261610"/>
          </a:xfrm>
          <a:prstGeom prst="rect">
            <a:avLst/>
          </a:prstGeom>
          <a:noFill/>
        </p:spPr>
        <p:txBody>
          <a:bodyPr wrap="none" rtlCol="0">
            <a:spAutoFit/>
          </a:bodyPr>
          <a:lstStyle/>
          <a:p>
            <a:pPr algn="r" fontAlgn="ctr"/>
            <a:r>
              <a:rPr lang="en-US" sz="11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Provide information such as the IP address</a:t>
            </a:r>
            <a:endParaRPr lang="en-US" altLang="zh-CN" sz="11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1224674" y="4958487"/>
            <a:ext cx="2327198" cy="430887"/>
          </a:xfrm>
          <a:prstGeom prst="rect">
            <a:avLst/>
          </a:prstGeom>
          <a:noFill/>
        </p:spPr>
        <p:txBody>
          <a:bodyPr wrap="square" rtlCol="0">
            <a:spAutoFit/>
          </a:bodyPr>
          <a:lstStyle/>
          <a:p>
            <a:pPr fontAlgn="ctr"/>
            <a:r>
              <a:rPr lang="en-US" sz="11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Specify the IP address provided by a DHCP server</a:t>
            </a:r>
            <a:endParaRPr lang="en-US" altLang="zh-CN" sz="11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1968411" y="5841199"/>
            <a:ext cx="2186816" cy="261610"/>
          </a:xfrm>
          <a:prstGeom prst="rect">
            <a:avLst/>
          </a:prstGeom>
          <a:noFill/>
        </p:spPr>
        <p:txBody>
          <a:bodyPr wrap="none" rtlCol="0">
            <a:spAutoFit/>
          </a:bodyPr>
          <a:lstStyle/>
          <a:p>
            <a:pPr algn="r" fontAlgn="ctr"/>
            <a:r>
              <a:rPr lang="en-US" sz="1100" dirty="0" smtClean="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Check the IP address allocation</a:t>
            </a:r>
            <a:endParaRPr lang="en-US" altLang="zh-CN" sz="11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86" descr="核心交换机.png"/>
          <p:cNvPicPr>
            <a:picLocks noChangeAspect="1"/>
          </p:cNvPicPr>
          <p:nvPr/>
        </p:nvPicPr>
        <p:blipFill>
          <a:blip r:embed="rId6" cstate="print"/>
          <a:stretch>
            <a:fillRect/>
          </a:stretch>
        </p:blipFill>
        <p:spPr bwMode="gray">
          <a:xfrm>
            <a:off x="7908193" y="2045897"/>
            <a:ext cx="446281" cy="365140"/>
          </a:xfrm>
          <a:prstGeom prst="rect">
            <a:avLst/>
          </a:prstGeom>
        </p:spPr>
      </p:pic>
      <p:pic>
        <p:nvPicPr>
          <p:cNvPr id="100" name="图片 72" descr="交换机.png"/>
          <p:cNvPicPr>
            <a:picLocks noChangeAspect="1"/>
          </p:cNvPicPr>
          <p:nvPr/>
        </p:nvPicPr>
        <p:blipFill>
          <a:blip r:embed="rId4" cstate="print"/>
          <a:stretch>
            <a:fillRect/>
          </a:stretch>
        </p:blipFill>
        <p:spPr bwMode="gray">
          <a:xfrm>
            <a:off x="9393645" y="2062496"/>
            <a:ext cx="404368" cy="331943"/>
          </a:xfrm>
          <a:prstGeom prst="rect">
            <a:avLst/>
          </a:prstGeom>
        </p:spPr>
      </p:pic>
      <p:pic>
        <p:nvPicPr>
          <p:cNvPr id="102" name="图片 102" descr="AC-蓝.png"/>
          <p:cNvPicPr>
            <a:picLocks noChangeAspect="1"/>
          </p:cNvPicPr>
          <p:nvPr/>
        </p:nvPicPr>
        <p:blipFill>
          <a:blip r:embed="rId7" cstate="print"/>
          <a:stretch>
            <a:fillRect/>
          </a:stretch>
        </p:blipFill>
        <p:spPr bwMode="gray">
          <a:xfrm>
            <a:off x="6524315" y="2091761"/>
            <a:ext cx="405710" cy="331945"/>
          </a:xfrm>
          <a:prstGeom prst="rect">
            <a:avLst/>
          </a:prstGeom>
        </p:spPr>
      </p:pic>
      <p:pic>
        <p:nvPicPr>
          <p:cNvPr id="96" name="图片 87" descr="汇聚交换机.png"/>
          <p:cNvPicPr>
            <a:picLocks noChangeAspect="1"/>
          </p:cNvPicPr>
          <p:nvPr/>
        </p:nvPicPr>
        <p:blipFill>
          <a:blip r:embed="rId8" cstate="print"/>
          <a:stretch>
            <a:fillRect/>
          </a:stretch>
        </p:blipFill>
        <p:spPr bwMode="gray">
          <a:xfrm>
            <a:off x="6845966" y="2892061"/>
            <a:ext cx="405710" cy="331945"/>
          </a:xfrm>
          <a:prstGeom prst="rect">
            <a:avLst/>
          </a:prstGeom>
        </p:spPr>
      </p:pic>
      <p:pic>
        <p:nvPicPr>
          <p:cNvPr id="97" name="图片 76" descr="接入交换机.png"/>
          <p:cNvPicPr>
            <a:picLocks noChangeAspect="1"/>
          </p:cNvPicPr>
          <p:nvPr/>
        </p:nvPicPr>
        <p:blipFill>
          <a:blip r:embed="rId5" cstate="print"/>
          <a:stretch>
            <a:fillRect/>
          </a:stretch>
        </p:blipFill>
        <p:spPr bwMode="gray">
          <a:xfrm>
            <a:off x="6845966" y="3950263"/>
            <a:ext cx="405710" cy="331945"/>
          </a:xfrm>
          <a:prstGeom prst="rect">
            <a:avLst/>
          </a:prstGeom>
        </p:spPr>
      </p:pic>
      <p:pic>
        <p:nvPicPr>
          <p:cNvPr id="98" name="图片 87" descr="汇聚交换机.png"/>
          <p:cNvPicPr>
            <a:picLocks noChangeAspect="1"/>
          </p:cNvPicPr>
          <p:nvPr/>
        </p:nvPicPr>
        <p:blipFill>
          <a:blip r:embed="rId8" cstate="print"/>
          <a:stretch>
            <a:fillRect/>
          </a:stretch>
        </p:blipFill>
        <p:spPr bwMode="gray">
          <a:xfrm>
            <a:off x="9010992" y="2892061"/>
            <a:ext cx="405710" cy="331945"/>
          </a:xfrm>
          <a:prstGeom prst="rect">
            <a:avLst/>
          </a:prstGeom>
        </p:spPr>
      </p:pic>
      <p:pic>
        <p:nvPicPr>
          <p:cNvPr id="99" name="图片 76" descr="接入交换机.png"/>
          <p:cNvPicPr>
            <a:picLocks noChangeAspect="1"/>
          </p:cNvPicPr>
          <p:nvPr/>
        </p:nvPicPr>
        <p:blipFill>
          <a:blip r:embed="rId5" cstate="print"/>
          <a:stretch>
            <a:fillRect/>
          </a:stretch>
        </p:blipFill>
        <p:spPr bwMode="gray">
          <a:xfrm>
            <a:off x="9010992" y="3511986"/>
            <a:ext cx="405710" cy="331945"/>
          </a:xfrm>
          <a:prstGeom prst="rect">
            <a:avLst/>
          </a:prstGeom>
        </p:spPr>
      </p:pic>
      <p:pic>
        <p:nvPicPr>
          <p:cNvPr id="101" name="图片 105" descr="AP.png"/>
          <p:cNvPicPr>
            <a:picLocks noChangeAspect="1"/>
          </p:cNvPicPr>
          <p:nvPr/>
        </p:nvPicPr>
        <p:blipFill>
          <a:blip r:embed="rId9" cstate="print"/>
          <a:stretch>
            <a:fillRect/>
          </a:stretch>
        </p:blipFill>
        <p:spPr bwMode="gray">
          <a:xfrm>
            <a:off x="9010992" y="4263611"/>
            <a:ext cx="405710" cy="331945"/>
          </a:xfrm>
          <a:prstGeom prst="rect">
            <a:avLst/>
          </a:prstGeom>
        </p:spPr>
      </p:pic>
      <p:cxnSp>
        <p:nvCxnSpPr>
          <p:cNvPr id="107" name="直接连接符 106"/>
          <p:cNvCxnSpPr>
            <a:stCxn id="99" idx="0"/>
            <a:endCxn id="98" idx="2"/>
          </p:cNvCxnSpPr>
          <p:nvPr/>
        </p:nvCxnSpPr>
        <p:spPr bwMode="gray">
          <a:xfrm flipV="1">
            <a:off x="9213847" y="3224006"/>
            <a:ext cx="0" cy="2879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1" idx="0"/>
            <a:endCxn id="99" idx="2"/>
          </p:cNvCxnSpPr>
          <p:nvPr/>
        </p:nvCxnSpPr>
        <p:spPr bwMode="gray">
          <a:xfrm flipV="1">
            <a:off x="9213847" y="3843931"/>
            <a:ext cx="0" cy="4196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66"/>
          <p:cNvCxnSpPr>
            <a:stCxn id="94" idx="3"/>
          </p:cNvCxnSpPr>
          <p:nvPr/>
        </p:nvCxnSpPr>
        <p:spPr bwMode="gray">
          <a:xfrm>
            <a:off x="8354474" y="2228467"/>
            <a:ext cx="10902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8" name="图片 11" descr="开放网络-蓝.png"/>
          <p:cNvPicPr>
            <a:picLocks noChangeAspect="1"/>
          </p:cNvPicPr>
          <p:nvPr/>
        </p:nvPicPr>
        <p:blipFill>
          <a:blip r:embed="rId10" cstate="print"/>
          <a:stretch>
            <a:fillRect/>
          </a:stretch>
        </p:blipFill>
        <p:spPr bwMode="gray">
          <a:xfrm>
            <a:off x="6845966" y="4960613"/>
            <a:ext cx="445956" cy="343290"/>
          </a:xfrm>
          <a:prstGeom prst="rect">
            <a:avLst/>
          </a:prstGeom>
        </p:spPr>
      </p:pic>
      <p:pic>
        <p:nvPicPr>
          <p:cNvPr id="139" name="图片 158" descr="SAN网络-蓝.png"/>
          <p:cNvPicPr>
            <a:picLocks noChangeAspect="1"/>
          </p:cNvPicPr>
          <p:nvPr/>
        </p:nvPicPr>
        <p:blipFill>
          <a:blip r:embed="rId11" cstate="print"/>
          <a:stretch>
            <a:fillRect/>
          </a:stretch>
        </p:blipFill>
        <p:spPr bwMode="gray">
          <a:xfrm>
            <a:off x="9137448" y="4952388"/>
            <a:ext cx="201006" cy="329310"/>
          </a:xfrm>
          <a:prstGeom prst="rect">
            <a:avLst/>
          </a:prstGeom>
        </p:spPr>
      </p:pic>
      <p:grpSp>
        <p:nvGrpSpPr>
          <p:cNvPr id="140" name="组合 758"/>
          <p:cNvGrpSpPr/>
          <p:nvPr/>
        </p:nvGrpSpPr>
        <p:grpSpPr bwMode="gray">
          <a:xfrm flipV="1">
            <a:off x="9092617" y="4691304"/>
            <a:ext cx="236214" cy="200032"/>
            <a:chOff x="7440613" y="4868863"/>
            <a:chExt cx="1019175" cy="828675"/>
          </a:xfrm>
          <a:solidFill>
            <a:schemeClr val="bg1">
              <a:lumMod val="50000"/>
            </a:schemeClr>
          </a:solidFill>
        </p:grpSpPr>
        <p:sp>
          <p:nvSpPr>
            <p:cNvPr id="14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文本框 145"/>
          <p:cNvSpPr txBox="1"/>
          <p:nvPr/>
        </p:nvSpPr>
        <p:spPr bwMode="gray">
          <a:xfrm>
            <a:off x="9897524" y="2069487"/>
            <a:ext cx="1064715" cy="276999"/>
          </a:xfrm>
          <a:prstGeom prst="rect">
            <a:avLst/>
          </a:prstGeom>
          <a:noFill/>
        </p:spPr>
        <p:txBody>
          <a:bodyPr wrap="none" rtlCol="0">
            <a:spAutoFit/>
          </a:bodyPr>
          <a:lstStyle/>
          <a:p>
            <a:pPr algn="ct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DHCP server</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p:cNvSpPr txBox="1"/>
          <p:nvPr/>
        </p:nvSpPr>
        <p:spPr bwMode="gray">
          <a:xfrm>
            <a:off x="5835005" y="4996126"/>
            <a:ext cx="1023037" cy="276999"/>
          </a:xfrm>
          <a:prstGeom prst="rect">
            <a:avLst/>
          </a:prstGeom>
          <a:noFill/>
        </p:spPr>
        <p:txBody>
          <a:bodyPr wrap="none" rtlCol="0">
            <a:spAutoFit/>
          </a:bodyPr>
          <a:lstStyle/>
          <a:p>
            <a:pPr algn="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DHCP client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9284069" y="4996126"/>
            <a:ext cx="1023037"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DHCP client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4828319" y="2860134"/>
            <a:ext cx="2029723" cy="430887"/>
          </a:xfrm>
          <a:prstGeom prst="rect">
            <a:avLst/>
          </a:prstGeom>
          <a:noFill/>
        </p:spPr>
        <p:txBody>
          <a:bodyPr wrap="none" rtlCol="0">
            <a:spAutoFit/>
          </a:bodyPr>
          <a:lstStyle/>
          <a:p>
            <a:pPr algn="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Layer 3 gateway</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Deploy a DHCP relay agent</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4918824" y="5264032"/>
            <a:ext cx="6384029" cy="1054135"/>
          </a:xfrm>
          <a:prstGeom prst="rect">
            <a:avLst/>
          </a:prstGeom>
        </p:spPr>
        <p:txBody>
          <a:bodyPr wrap="square">
            <a:spAutoFit/>
          </a:bodyPr>
          <a:lstStyle/>
          <a:p>
            <a:pPr marL="177800" indent="-177800" fontAlgn="ctr">
              <a:lnSpc>
                <a:spcPts val="1800"/>
              </a:lnSpc>
              <a:spcAft>
                <a:spcPts val="300"/>
              </a:spcAft>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DHCP is widely used on various campus networks to implement automatic IP address configuration for wired or wireless terminals.</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1800"/>
              </a:lnSpc>
              <a:spcAft>
                <a:spcPts val="300"/>
              </a:spcAft>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A DHCP relay agent forwards DHCP messages between a DHCP server and DHCP clients to help the DHCP server to dynamically allocate network parameters to the DHCP clients.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9414887" y="2860134"/>
            <a:ext cx="2029723" cy="430887"/>
          </a:xfrm>
          <a:prstGeom prst="rect">
            <a:avLst/>
          </a:prstGeom>
          <a:noFill/>
        </p:spPr>
        <p:txBody>
          <a:bodyPr wrap="non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Layer 3 gateway</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Deploy a DHCP relay agent</a:t>
            </a:r>
            <a:endParaRPr lang="en-US" altLang="zh-CN"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257641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任意多边形 78"/>
          <p:cNvSpPr/>
          <p:nvPr/>
        </p:nvSpPr>
        <p:spPr bwMode="gray">
          <a:xfrm>
            <a:off x="2858923" y="5157622"/>
            <a:ext cx="2127794" cy="45687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Lst>
            <a:ahLst/>
            <a:cxnLst>
              <a:cxn ang="0">
                <a:pos x="connsiteX0" y="connsiteY0"/>
              </a:cxn>
              <a:cxn ang="0">
                <a:pos x="connsiteX1" y="connsiteY1"/>
              </a:cxn>
              <a:cxn ang="0">
                <a:pos x="connsiteX2" y="connsiteY2"/>
              </a:cxn>
              <a:cxn ang="0">
                <a:pos x="connsiteX3" y="connsiteY3"/>
              </a:cxn>
            </a:cxnLst>
            <a:rect l="l" t="t" r="r" b="b"/>
            <a:pathLst>
              <a:path w="2394436" h="492961">
                <a:moveTo>
                  <a:pt x="489283" y="18695"/>
                </a:moveTo>
                <a:lnTo>
                  <a:pt x="0" y="492961"/>
                </a:lnTo>
                <a:lnTo>
                  <a:pt x="2394436" y="483475"/>
                </a:lnTo>
                <a:lnTo>
                  <a:pt x="897595" y="0"/>
                </a:lnTo>
              </a:path>
            </a:pathLst>
          </a:custGeom>
          <a:gradFill flip="none" rotWithShape="1">
            <a:gsLst>
              <a:gs pos="15000">
                <a:schemeClr val="accent1">
                  <a:lumMod val="5000"/>
                  <a:lumOff val="95000"/>
                  <a:alpha val="0"/>
                </a:schemeClr>
              </a:gs>
              <a:gs pos="81000">
                <a:schemeClr val="accent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flipV="1">
            <a:off x="2901256" y="1461995"/>
            <a:ext cx="2161661" cy="664825"/>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Lst>
            <a:ahLst/>
            <a:cxnLst>
              <a:cxn ang="0">
                <a:pos x="connsiteX0" y="connsiteY0"/>
              </a:cxn>
              <a:cxn ang="0">
                <a:pos x="connsiteX1" y="connsiteY1"/>
              </a:cxn>
              <a:cxn ang="0">
                <a:pos x="connsiteX2" y="connsiteY2"/>
              </a:cxn>
              <a:cxn ang="0">
                <a:pos x="connsiteX3" y="connsiteY3"/>
              </a:cxn>
            </a:cxnLst>
            <a:rect l="l" t="t" r="r" b="b"/>
            <a:pathLst>
              <a:path w="2432547" h="693588">
                <a:moveTo>
                  <a:pt x="1985125" y="423"/>
                </a:moveTo>
                <a:lnTo>
                  <a:pt x="0" y="629991"/>
                </a:lnTo>
                <a:lnTo>
                  <a:pt x="2432547" y="693588"/>
                </a:lnTo>
                <a:lnTo>
                  <a:pt x="2364855" y="0"/>
                </a:lnTo>
              </a:path>
            </a:pathLst>
          </a:custGeom>
          <a:gradFill flip="none" rotWithShape="1">
            <a:gsLst>
              <a:gs pos="15000">
                <a:schemeClr val="accent1">
                  <a:lumMod val="5000"/>
                  <a:lumOff val="95000"/>
                  <a:alpha val="0"/>
                </a:schemeClr>
              </a:gs>
              <a:gs pos="81000">
                <a:schemeClr val="accent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NTP</a:t>
            </a:r>
            <a:endParaRPr lang="en-US" altLang="zh-CN" dirty="0">
              <a:sym typeface="Huawei Sans" panose="020C0503030203020204" pitchFamily="34" charset="0"/>
            </a:endParaRPr>
          </a:p>
        </p:txBody>
      </p:sp>
      <p:grpSp>
        <p:nvGrpSpPr>
          <p:cNvPr id="5" name="Group 165"/>
          <p:cNvGrpSpPr/>
          <p:nvPr/>
        </p:nvGrpSpPr>
        <p:grpSpPr bwMode="gray">
          <a:xfrm rot="10800000">
            <a:off x="1156933" y="2241484"/>
            <a:ext cx="2475266" cy="1369396"/>
            <a:chOff x="-1233037" y="914446"/>
            <a:chExt cx="1573823" cy="778776"/>
          </a:xfrm>
        </p:grpSpPr>
        <p:cxnSp>
          <p:nvCxnSpPr>
            <p:cNvPr id="6"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86" descr="核心交换机.png"/>
          <p:cNvPicPr>
            <a:picLocks noChangeAspect="1"/>
          </p:cNvPicPr>
          <p:nvPr/>
        </p:nvPicPr>
        <p:blipFill>
          <a:blip r:embed="rId3" cstate="print"/>
          <a:stretch>
            <a:fillRect/>
          </a:stretch>
        </p:blipFill>
        <p:spPr bwMode="gray">
          <a:xfrm>
            <a:off x="2156833" y="2076724"/>
            <a:ext cx="490909" cy="401654"/>
          </a:xfrm>
          <a:prstGeom prst="rect">
            <a:avLst/>
          </a:prstGeom>
        </p:spPr>
      </p:pic>
      <p:pic>
        <p:nvPicPr>
          <p:cNvPr id="11" name="图片 87" descr="汇聚交换机.png"/>
          <p:cNvPicPr>
            <a:picLocks noChangeAspect="1"/>
          </p:cNvPicPr>
          <p:nvPr/>
        </p:nvPicPr>
        <p:blipFill>
          <a:blip r:embed="rId4" cstate="print"/>
          <a:stretch>
            <a:fillRect/>
          </a:stretch>
        </p:blipFill>
        <p:spPr bwMode="gray">
          <a:xfrm>
            <a:off x="1074321" y="3431767"/>
            <a:ext cx="490909" cy="401654"/>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1074321" y="4822877"/>
            <a:ext cx="490909" cy="401654"/>
          </a:xfrm>
          <a:prstGeom prst="rect">
            <a:avLst/>
          </a:prstGeom>
        </p:spPr>
      </p:pic>
      <p:pic>
        <p:nvPicPr>
          <p:cNvPr id="13" name="图片 87" descr="汇聚交换机.png"/>
          <p:cNvPicPr>
            <a:picLocks noChangeAspect="1"/>
          </p:cNvPicPr>
          <p:nvPr/>
        </p:nvPicPr>
        <p:blipFill>
          <a:blip r:embed="rId4" cstate="print"/>
          <a:stretch>
            <a:fillRect/>
          </a:stretch>
        </p:blipFill>
        <p:spPr bwMode="gray">
          <a:xfrm>
            <a:off x="3239347" y="3431767"/>
            <a:ext cx="490909" cy="401654"/>
          </a:xfrm>
          <a:prstGeom prst="rect">
            <a:avLst/>
          </a:prstGeom>
        </p:spPr>
      </p:pic>
      <p:pic>
        <p:nvPicPr>
          <p:cNvPr id="14" name="图片 76" descr="接入交换机.png"/>
          <p:cNvPicPr>
            <a:picLocks noChangeAspect="1"/>
          </p:cNvPicPr>
          <p:nvPr/>
        </p:nvPicPr>
        <p:blipFill>
          <a:blip r:embed="rId5" cstate="print"/>
          <a:stretch>
            <a:fillRect/>
          </a:stretch>
        </p:blipFill>
        <p:spPr bwMode="gray">
          <a:xfrm>
            <a:off x="3239347" y="4822877"/>
            <a:ext cx="490909" cy="401654"/>
          </a:xfrm>
          <a:prstGeom prst="rect">
            <a:avLst/>
          </a:prstGeom>
        </p:spPr>
      </p:pic>
      <p:cxnSp>
        <p:nvCxnSpPr>
          <p:cNvPr id="16" name="直接连接符 15"/>
          <p:cNvCxnSpPr>
            <a:stCxn id="14" idx="0"/>
            <a:endCxn id="13" idx="2"/>
          </p:cNvCxnSpPr>
          <p:nvPr/>
        </p:nvCxnSpPr>
        <p:spPr bwMode="gray">
          <a:xfrm flipV="1">
            <a:off x="3484802" y="383342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66"/>
          <p:cNvCxnSpPr>
            <a:stCxn id="8" idx="3"/>
          </p:cNvCxnSpPr>
          <p:nvPr/>
        </p:nvCxnSpPr>
        <p:spPr bwMode="gray">
          <a:xfrm>
            <a:off x="2647742" y="227755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2" idx="0"/>
            <a:endCxn id="11" idx="2"/>
          </p:cNvCxnSpPr>
          <p:nvPr/>
        </p:nvCxnSpPr>
        <p:spPr bwMode="gray">
          <a:xfrm flipV="1">
            <a:off x="1319776" y="383342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bwMode="gray">
          <a:xfrm>
            <a:off x="5748867" y="2303141"/>
            <a:ext cx="5997046" cy="351452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management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Analysis on logs or debugging information collected from different routers must be performed based on time.</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Charging system</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The clocks of all devices must be consistent.</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Several systems interworking on the same complex event</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The systems must use the same clock for reference to ensure proper sequencing of operations.</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Incremental backup between the backup server and clients</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Clocks on the backup server and clients should be synchronized.</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System time</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Some applications need to know the time when user logs in to the system and the file revision time.</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5748868" y="1726684"/>
            <a:ext cx="5997045" cy="514800"/>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Network Time Protocol (NTP) is mainly used in the following scenarios where the clocks of all network devices must be consistent: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72" descr="交换机.png"/>
          <p:cNvPicPr>
            <a:picLocks noChangeAspect="1"/>
          </p:cNvPicPr>
          <p:nvPr/>
        </p:nvPicPr>
        <p:blipFill>
          <a:blip r:embed="rId6" cstate="print"/>
          <a:stretch>
            <a:fillRect/>
          </a:stretch>
        </p:blipFill>
        <p:spPr bwMode="gray">
          <a:xfrm>
            <a:off x="4586054" y="2076726"/>
            <a:ext cx="489286" cy="401651"/>
          </a:xfrm>
          <a:prstGeom prst="rect">
            <a:avLst/>
          </a:prstGeom>
        </p:spPr>
      </p:pic>
      <p:cxnSp>
        <p:nvCxnSpPr>
          <p:cNvPr id="43" name="直接连接符 42"/>
          <p:cNvCxnSpPr>
            <a:stCxn id="37" idx="2"/>
          </p:cNvCxnSpPr>
          <p:nvPr/>
        </p:nvCxnSpPr>
        <p:spPr bwMode="gray">
          <a:xfrm flipH="1">
            <a:off x="1594177" y="2478377"/>
            <a:ext cx="3236520" cy="936984"/>
          </a:xfrm>
          <a:prstGeom prst="line">
            <a:avLst/>
          </a:prstGeom>
          <a:noFill/>
          <a:ln w="19050" algn="ctr">
            <a:solidFill>
              <a:srgbClr val="EC7061"/>
            </a:solidFill>
            <a:prstDash val="solid"/>
            <a:round/>
            <a:headEnd type="triangle" w="med" len="med"/>
            <a:tailEnd type="triangle" w="med" len="med"/>
          </a:ln>
        </p:spPr>
      </p:cxnSp>
      <p:cxnSp>
        <p:nvCxnSpPr>
          <p:cNvPr id="45" name="直接连接符 44"/>
          <p:cNvCxnSpPr>
            <a:stCxn id="37" idx="2"/>
            <a:endCxn id="13" idx="3"/>
          </p:cNvCxnSpPr>
          <p:nvPr/>
        </p:nvCxnSpPr>
        <p:spPr bwMode="gray">
          <a:xfrm flipH="1">
            <a:off x="3730256" y="2478377"/>
            <a:ext cx="1100441" cy="1154217"/>
          </a:xfrm>
          <a:prstGeom prst="line">
            <a:avLst/>
          </a:prstGeom>
          <a:noFill/>
          <a:ln w="19050" algn="ctr">
            <a:solidFill>
              <a:srgbClr val="EC7061"/>
            </a:solidFill>
            <a:prstDash val="solid"/>
            <a:round/>
            <a:headEnd type="triangle" w="med" len="med"/>
            <a:tailEnd type="triangle" w="med" len="med"/>
          </a:ln>
        </p:spPr>
      </p:cxnSp>
      <p:cxnSp>
        <p:nvCxnSpPr>
          <p:cNvPr id="47" name="直接连接符 46"/>
          <p:cNvCxnSpPr>
            <a:stCxn id="37" idx="2"/>
          </p:cNvCxnSpPr>
          <p:nvPr/>
        </p:nvCxnSpPr>
        <p:spPr bwMode="gray">
          <a:xfrm flipH="1">
            <a:off x="3597262" y="2478377"/>
            <a:ext cx="1233435" cy="2344500"/>
          </a:xfrm>
          <a:prstGeom prst="line">
            <a:avLst/>
          </a:prstGeom>
          <a:noFill/>
          <a:ln w="19050" algn="ctr">
            <a:solidFill>
              <a:srgbClr val="EC7061"/>
            </a:solidFill>
            <a:prstDash val="solid"/>
            <a:round/>
            <a:headEnd type="triangle" w="med" len="med"/>
            <a:tailEnd type="triangle" w="med" len="med"/>
          </a:ln>
        </p:spPr>
      </p:cxnSp>
      <p:cxnSp>
        <p:nvCxnSpPr>
          <p:cNvPr id="64" name="直接连接符 63"/>
          <p:cNvCxnSpPr>
            <a:stCxn id="37" idx="2"/>
          </p:cNvCxnSpPr>
          <p:nvPr/>
        </p:nvCxnSpPr>
        <p:spPr bwMode="gray">
          <a:xfrm flipH="1">
            <a:off x="1594176" y="2478377"/>
            <a:ext cx="3236521" cy="2322788"/>
          </a:xfrm>
          <a:prstGeom prst="line">
            <a:avLst/>
          </a:prstGeom>
          <a:noFill/>
          <a:ln w="19050" algn="ctr">
            <a:solidFill>
              <a:srgbClr val="EC7061"/>
            </a:solidFill>
            <a:prstDash val="solid"/>
            <a:round/>
            <a:headEnd type="triangle" w="med" len="med"/>
            <a:tailEnd type="triangle" w="med" len="med"/>
          </a:ln>
        </p:spPr>
      </p:cxnSp>
      <p:cxnSp>
        <p:nvCxnSpPr>
          <p:cNvPr id="70" name="直接连接符 69"/>
          <p:cNvCxnSpPr/>
          <p:nvPr/>
        </p:nvCxnSpPr>
        <p:spPr bwMode="gray">
          <a:xfrm flipH="1">
            <a:off x="2751667" y="2427357"/>
            <a:ext cx="1813911" cy="0"/>
          </a:xfrm>
          <a:prstGeom prst="line">
            <a:avLst/>
          </a:prstGeom>
          <a:noFill/>
          <a:ln w="19050" algn="ctr">
            <a:solidFill>
              <a:srgbClr val="EC7061"/>
            </a:solidFill>
            <a:prstDash val="solid"/>
            <a:round/>
            <a:headEnd type="triangle" w="med" len="med"/>
            <a:tailEnd type="triangle" w="med" len="med"/>
          </a:ln>
        </p:spPr>
      </p:cxnSp>
      <p:sp>
        <p:nvSpPr>
          <p:cNvPr id="74" name="文本框 73"/>
          <p:cNvSpPr txBox="1"/>
          <p:nvPr/>
        </p:nvSpPr>
        <p:spPr bwMode="gray">
          <a:xfrm>
            <a:off x="2790392" y="2418351"/>
            <a:ext cx="1577676" cy="261610"/>
          </a:xfrm>
          <a:prstGeom prst="rect">
            <a:avLst/>
          </a:prstGeom>
          <a:noFill/>
        </p:spPr>
        <p:txBody>
          <a:bodyPr wrap="none" rtlCol="0">
            <a:spAutoFit/>
          </a:bodyPr>
          <a:lstStyle/>
          <a:p>
            <a:pPr algn="ct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Clock synchronization</a:t>
            </a:r>
            <a:endParaRPr lang="en-US" altLang="zh-CN"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2830780" y="1342622"/>
            <a:ext cx="2244560" cy="241857"/>
          </a:xfrm>
          <a:prstGeom prst="roundRect">
            <a:avLst>
              <a:gd name="adj" fmla="val 50000"/>
            </a:avLst>
          </a:prstGeom>
          <a:solidFill>
            <a:srgbClr val="EC7061"/>
          </a:solidFill>
        </p:spPr>
        <p:txBody>
          <a:bodyPr wrap="none" lIns="0" tIns="0" rIns="0" bIns="0" anchor="ctr" anchorCtr="0">
            <a:noAutofit/>
          </a:bodyPr>
          <a:lstStyle/>
          <a:p>
            <a:pPr algn="ct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08:54:44.160 UTC Nov 22 2013</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2830780" y="5575810"/>
            <a:ext cx="2244560" cy="241857"/>
          </a:xfrm>
          <a:prstGeom prst="roundRect">
            <a:avLst>
              <a:gd name="adj" fmla="val 50000"/>
            </a:avLst>
          </a:prstGeom>
          <a:solidFill>
            <a:srgbClr val="EC7061"/>
          </a:solidFill>
        </p:spPr>
        <p:txBody>
          <a:bodyPr wrap="none" lIns="0" tIns="0" rIns="0" bIns="0" anchor="ctr" anchorCtr="0">
            <a:noAutofit/>
          </a:bodyPr>
          <a:lstStyle/>
          <a:p>
            <a:pPr algn="ct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08:54:44.160 UTC Nov 22 2013</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948295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3"/>
          <p:cNvSpPr>
            <a:spLocks/>
          </p:cNvSpPr>
          <p:nvPr/>
        </p:nvSpPr>
        <p:spPr bwMode="gray">
          <a:xfrm>
            <a:off x="5830525" y="2637533"/>
            <a:ext cx="2698494" cy="190576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 name="connsiteX0" fmla="*/ 0 w 10000"/>
              <a:gd name="connsiteY0" fmla="*/ 9929 h 9953"/>
              <a:gd name="connsiteX1" fmla="*/ 2237 w 10000"/>
              <a:gd name="connsiteY1" fmla="*/ 3112 h 9953"/>
              <a:gd name="connsiteX2" fmla="*/ 1938 w 10000"/>
              <a:gd name="connsiteY2" fmla="*/ 3298 h 9953"/>
              <a:gd name="connsiteX3" fmla="*/ 2273 w 10000"/>
              <a:gd name="connsiteY3" fmla="*/ 1941 h 9953"/>
              <a:gd name="connsiteX4" fmla="*/ 2835 w 10000"/>
              <a:gd name="connsiteY4" fmla="*/ 2846 h 9953"/>
              <a:gd name="connsiteX5" fmla="*/ 2536 w 10000"/>
              <a:gd name="connsiteY5" fmla="*/ 2979 h 9953"/>
              <a:gd name="connsiteX6" fmla="*/ 3923 w 10000"/>
              <a:gd name="connsiteY6" fmla="*/ 4891 h 9953"/>
              <a:gd name="connsiteX7" fmla="*/ 4916 w 10000"/>
              <a:gd name="connsiteY7" fmla="*/ 1410 h 9953"/>
              <a:gd name="connsiteX8" fmla="*/ 4545 w 10000"/>
              <a:gd name="connsiteY8" fmla="*/ 1410 h 9953"/>
              <a:gd name="connsiteX9" fmla="*/ 5179 w 10000"/>
              <a:gd name="connsiteY9" fmla="*/ 0 h 9953"/>
              <a:gd name="connsiteX10" fmla="*/ 5778 w 10000"/>
              <a:gd name="connsiteY10" fmla="*/ 1463 h 9953"/>
              <a:gd name="connsiteX11" fmla="*/ 5431 w 10000"/>
              <a:gd name="connsiteY11" fmla="*/ 1436 h 9953"/>
              <a:gd name="connsiteX12" fmla="*/ 6400 w 10000"/>
              <a:gd name="connsiteY12" fmla="*/ 5771 h 9953"/>
              <a:gd name="connsiteX13" fmla="*/ 7715 w 10000"/>
              <a:gd name="connsiteY13" fmla="*/ 2899 h 9953"/>
              <a:gd name="connsiteX14" fmla="*/ 7380 w 10000"/>
              <a:gd name="connsiteY14" fmla="*/ 2846 h 9953"/>
              <a:gd name="connsiteX15" fmla="*/ 7943 w 10000"/>
              <a:gd name="connsiteY15" fmla="*/ 1862 h 9953"/>
              <a:gd name="connsiteX16" fmla="*/ 8337 w 10000"/>
              <a:gd name="connsiteY16" fmla="*/ 3005 h 9953"/>
              <a:gd name="connsiteX17" fmla="*/ 8026 w 10000"/>
              <a:gd name="connsiteY17" fmla="*/ 2979 h 9953"/>
              <a:gd name="connsiteX18" fmla="*/ 10000 w 10000"/>
              <a:gd name="connsiteY18" fmla="*/ 9863 h 9953"/>
              <a:gd name="connsiteX19" fmla="*/ 0 w 10000"/>
              <a:gd name="connsiteY19" fmla="*/ 9929 h 9953"/>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462 w 10000"/>
              <a:gd name="connsiteY12" fmla="*/ 5051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9691"/>
              <a:gd name="connsiteY0" fmla="*/ 9976 h 10772"/>
              <a:gd name="connsiteX1" fmla="*/ 2237 w 9691"/>
              <a:gd name="connsiteY1" fmla="*/ 3127 h 10772"/>
              <a:gd name="connsiteX2" fmla="*/ 1938 w 9691"/>
              <a:gd name="connsiteY2" fmla="*/ 3314 h 10772"/>
              <a:gd name="connsiteX3" fmla="*/ 2273 w 9691"/>
              <a:gd name="connsiteY3" fmla="*/ 1950 h 10772"/>
              <a:gd name="connsiteX4" fmla="*/ 2835 w 9691"/>
              <a:gd name="connsiteY4" fmla="*/ 2859 h 10772"/>
              <a:gd name="connsiteX5" fmla="*/ 2536 w 9691"/>
              <a:gd name="connsiteY5" fmla="*/ 2993 h 10772"/>
              <a:gd name="connsiteX6" fmla="*/ 3923 w 9691"/>
              <a:gd name="connsiteY6" fmla="*/ 4627 h 10772"/>
              <a:gd name="connsiteX7" fmla="*/ 4916 w 9691"/>
              <a:gd name="connsiteY7" fmla="*/ 1417 h 10772"/>
              <a:gd name="connsiteX8" fmla="*/ 4545 w 9691"/>
              <a:gd name="connsiteY8" fmla="*/ 1417 h 10772"/>
              <a:gd name="connsiteX9" fmla="*/ 5179 w 9691"/>
              <a:gd name="connsiteY9" fmla="*/ 0 h 10772"/>
              <a:gd name="connsiteX10" fmla="*/ 5778 w 9691"/>
              <a:gd name="connsiteY10" fmla="*/ 1470 h 10772"/>
              <a:gd name="connsiteX11" fmla="*/ 5431 w 9691"/>
              <a:gd name="connsiteY11" fmla="*/ 1443 h 10772"/>
              <a:gd name="connsiteX12" fmla="*/ 6215 w 9691"/>
              <a:gd name="connsiteY12" fmla="*/ 4707 h 10772"/>
              <a:gd name="connsiteX13" fmla="*/ 7715 w 9691"/>
              <a:gd name="connsiteY13" fmla="*/ 2913 h 10772"/>
              <a:gd name="connsiteX14" fmla="*/ 7380 w 9691"/>
              <a:gd name="connsiteY14" fmla="*/ 2859 h 10772"/>
              <a:gd name="connsiteX15" fmla="*/ 7943 w 9691"/>
              <a:gd name="connsiteY15" fmla="*/ 1871 h 10772"/>
              <a:gd name="connsiteX16" fmla="*/ 8337 w 9691"/>
              <a:gd name="connsiteY16" fmla="*/ 3019 h 10772"/>
              <a:gd name="connsiteX17" fmla="*/ 8026 w 9691"/>
              <a:gd name="connsiteY17" fmla="*/ 2993 h 10772"/>
              <a:gd name="connsiteX18" fmla="*/ 9691 w 9691"/>
              <a:gd name="connsiteY18" fmla="*/ 10772 h 10772"/>
              <a:gd name="connsiteX19" fmla="*/ 0 w 9691"/>
              <a:gd name="connsiteY19" fmla="*/ 9976 h 10772"/>
              <a:gd name="connsiteX0" fmla="*/ 0 w 10000"/>
              <a:gd name="connsiteY0" fmla="*/ 9261 h 10000"/>
              <a:gd name="connsiteX1" fmla="*/ 2308 w 10000"/>
              <a:gd name="connsiteY1" fmla="*/ 2903 h 10000"/>
              <a:gd name="connsiteX2" fmla="*/ 2000 w 10000"/>
              <a:gd name="connsiteY2" fmla="*/ 3076 h 10000"/>
              <a:gd name="connsiteX3" fmla="*/ 2345 w 10000"/>
              <a:gd name="connsiteY3" fmla="*/ 1810 h 10000"/>
              <a:gd name="connsiteX4" fmla="*/ 2925 w 10000"/>
              <a:gd name="connsiteY4" fmla="*/ 2654 h 10000"/>
              <a:gd name="connsiteX5" fmla="*/ 2617 w 10000"/>
              <a:gd name="connsiteY5" fmla="*/ 2778 h 10000"/>
              <a:gd name="connsiteX6" fmla="*/ 4048 w 10000"/>
              <a:gd name="connsiteY6" fmla="*/ 4295 h 10000"/>
              <a:gd name="connsiteX7" fmla="*/ 5073 w 10000"/>
              <a:gd name="connsiteY7" fmla="*/ 1315 h 10000"/>
              <a:gd name="connsiteX8" fmla="*/ 4690 w 10000"/>
              <a:gd name="connsiteY8" fmla="*/ 1315 h 10000"/>
              <a:gd name="connsiteX9" fmla="*/ 5344 w 10000"/>
              <a:gd name="connsiteY9" fmla="*/ 0 h 10000"/>
              <a:gd name="connsiteX10" fmla="*/ 5962 w 10000"/>
              <a:gd name="connsiteY10" fmla="*/ 1365 h 10000"/>
              <a:gd name="connsiteX11" fmla="*/ 5604 w 10000"/>
              <a:gd name="connsiteY11" fmla="*/ 1340 h 10000"/>
              <a:gd name="connsiteX12" fmla="*/ 6413 w 10000"/>
              <a:gd name="connsiteY12" fmla="*/ 4370 h 10000"/>
              <a:gd name="connsiteX13" fmla="*/ 7961 w 10000"/>
              <a:gd name="connsiteY13" fmla="*/ 2704 h 10000"/>
              <a:gd name="connsiteX14" fmla="*/ 7615 w 10000"/>
              <a:gd name="connsiteY14" fmla="*/ 2654 h 10000"/>
              <a:gd name="connsiteX15" fmla="*/ 8196 w 10000"/>
              <a:gd name="connsiteY15" fmla="*/ 1737 h 10000"/>
              <a:gd name="connsiteX16" fmla="*/ 8603 w 10000"/>
              <a:gd name="connsiteY16" fmla="*/ 2803 h 10000"/>
              <a:gd name="connsiteX17" fmla="*/ 8282 w 10000"/>
              <a:gd name="connsiteY17" fmla="*/ 2778 h 10000"/>
              <a:gd name="connsiteX18" fmla="*/ 10000 w 10000"/>
              <a:gd name="connsiteY18" fmla="*/ 10000 h 10000"/>
              <a:gd name="connsiteX19" fmla="*/ 0 w 10000"/>
              <a:gd name="connsiteY19" fmla="*/ 9261 h 10000"/>
              <a:gd name="connsiteX0" fmla="*/ 0 w 9490"/>
              <a:gd name="connsiteY0" fmla="*/ 10754 h 10757"/>
              <a:gd name="connsiteX1" fmla="*/ 1798 w 9490"/>
              <a:gd name="connsiteY1" fmla="*/ 2903 h 10757"/>
              <a:gd name="connsiteX2" fmla="*/ 1490 w 9490"/>
              <a:gd name="connsiteY2" fmla="*/ 3076 h 10757"/>
              <a:gd name="connsiteX3" fmla="*/ 1835 w 9490"/>
              <a:gd name="connsiteY3" fmla="*/ 1810 h 10757"/>
              <a:gd name="connsiteX4" fmla="*/ 2415 w 9490"/>
              <a:gd name="connsiteY4" fmla="*/ 2654 h 10757"/>
              <a:gd name="connsiteX5" fmla="*/ 2107 w 9490"/>
              <a:gd name="connsiteY5" fmla="*/ 2778 h 10757"/>
              <a:gd name="connsiteX6" fmla="*/ 3538 w 9490"/>
              <a:gd name="connsiteY6" fmla="*/ 4295 h 10757"/>
              <a:gd name="connsiteX7" fmla="*/ 4563 w 9490"/>
              <a:gd name="connsiteY7" fmla="*/ 1315 h 10757"/>
              <a:gd name="connsiteX8" fmla="*/ 4180 w 9490"/>
              <a:gd name="connsiteY8" fmla="*/ 1315 h 10757"/>
              <a:gd name="connsiteX9" fmla="*/ 4834 w 9490"/>
              <a:gd name="connsiteY9" fmla="*/ 0 h 10757"/>
              <a:gd name="connsiteX10" fmla="*/ 5452 w 9490"/>
              <a:gd name="connsiteY10" fmla="*/ 1365 h 10757"/>
              <a:gd name="connsiteX11" fmla="*/ 5094 w 9490"/>
              <a:gd name="connsiteY11" fmla="*/ 1340 h 10757"/>
              <a:gd name="connsiteX12" fmla="*/ 5903 w 9490"/>
              <a:gd name="connsiteY12" fmla="*/ 4370 h 10757"/>
              <a:gd name="connsiteX13" fmla="*/ 7451 w 9490"/>
              <a:gd name="connsiteY13" fmla="*/ 2704 h 10757"/>
              <a:gd name="connsiteX14" fmla="*/ 7105 w 9490"/>
              <a:gd name="connsiteY14" fmla="*/ 2654 h 10757"/>
              <a:gd name="connsiteX15" fmla="*/ 7686 w 9490"/>
              <a:gd name="connsiteY15" fmla="*/ 1737 h 10757"/>
              <a:gd name="connsiteX16" fmla="*/ 8093 w 9490"/>
              <a:gd name="connsiteY16" fmla="*/ 2803 h 10757"/>
              <a:gd name="connsiteX17" fmla="*/ 7772 w 9490"/>
              <a:gd name="connsiteY17" fmla="*/ 2778 h 10757"/>
              <a:gd name="connsiteX18" fmla="*/ 9490 w 9490"/>
              <a:gd name="connsiteY18" fmla="*/ 10000 h 10757"/>
              <a:gd name="connsiteX19" fmla="*/ 0 w 9490"/>
              <a:gd name="connsiteY19" fmla="*/ 10754 h 10757"/>
              <a:gd name="connsiteX0" fmla="*/ 0 w 10000"/>
              <a:gd name="connsiteY0" fmla="*/ 9997 h 10000"/>
              <a:gd name="connsiteX1" fmla="*/ 1895 w 10000"/>
              <a:gd name="connsiteY1" fmla="*/ 2699 h 10000"/>
              <a:gd name="connsiteX2" fmla="*/ 1570 w 10000"/>
              <a:gd name="connsiteY2" fmla="*/ 2860 h 10000"/>
              <a:gd name="connsiteX3" fmla="*/ 1934 w 10000"/>
              <a:gd name="connsiteY3" fmla="*/ 1683 h 10000"/>
              <a:gd name="connsiteX4" fmla="*/ 2545 w 10000"/>
              <a:gd name="connsiteY4" fmla="*/ 2467 h 10000"/>
              <a:gd name="connsiteX5" fmla="*/ 2220 w 10000"/>
              <a:gd name="connsiteY5" fmla="*/ 2583 h 10000"/>
              <a:gd name="connsiteX6" fmla="*/ 3728 w 10000"/>
              <a:gd name="connsiteY6" fmla="*/ 3993 h 10000"/>
              <a:gd name="connsiteX7" fmla="*/ 4808 w 10000"/>
              <a:gd name="connsiteY7" fmla="*/ 1222 h 10000"/>
              <a:gd name="connsiteX8" fmla="*/ 4405 w 10000"/>
              <a:gd name="connsiteY8" fmla="*/ 1222 h 10000"/>
              <a:gd name="connsiteX9" fmla="*/ 5094 w 10000"/>
              <a:gd name="connsiteY9" fmla="*/ 0 h 10000"/>
              <a:gd name="connsiteX10" fmla="*/ 5745 w 10000"/>
              <a:gd name="connsiteY10" fmla="*/ 1269 h 10000"/>
              <a:gd name="connsiteX11" fmla="*/ 5368 w 10000"/>
              <a:gd name="connsiteY11" fmla="*/ 1246 h 10000"/>
              <a:gd name="connsiteX12" fmla="*/ 6220 w 10000"/>
              <a:gd name="connsiteY12" fmla="*/ 4062 h 10000"/>
              <a:gd name="connsiteX13" fmla="*/ 7851 w 10000"/>
              <a:gd name="connsiteY13" fmla="*/ 2514 h 10000"/>
              <a:gd name="connsiteX14" fmla="*/ 7487 w 10000"/>
              <a:gd name="connsiteY14" fmla="*/ 2467 h 10000"/>
              <a:gd name="connsiteX15" fmla="*/ 8099 w 10000"/>
              <a:gd name="connsiteY15" fmla="*/ 1615 h 10000"/>
              <a:gd name="connsiteX16" fmla="*/ 8528 w 10000"/>
              <a:gd name="connsiteY16" fmla="*/ 2606 h 10000"/>
              <a:gd name="connsiteX17" fmla="*/ 8190 w 10000"/>
              <a:gd name="connsiteY17" fmla="*/ 2583 h 10000"/>
              <a:gd name="connsiteX18" fmla="*/ 10000 w 10000"/>
              <a:gd name="connsiteY18" fmla="*/ 9296 h 10000"/>
              <a:gd name="connsiteX19" fmla="*/ 0 w 10000"/>
              <a:gd name="connsiteY19" fmla="*/ 9997 h 10000"/>
              <a:gd name="connsiteX0" fmla="*/ 0 w 10000"/>
              <a:gd name="connsiteY0" fmla="*/ 9997 h 9997"/>
              <a:gd name="connsiteX1" fmla="*/ 1895 w 10000"/>
              <a:gd name="connsiteY1" fmla="*/ 2699 h 9997"/>
              <a:gd name="connsiteX2" fmla="*/ 1570 w 10000"/>
              <a:gd name="connsiteY2" fmla="*/ 2860 h 9997"/>
              <a:gd name="connsiteX3" fmla="*/ 1934 w 10000"/>
              <a:gd name="connsiteY3" fmla="*/ 1683 h 9997"/>
              <a:gd name="connsiteX4" fmla="*/ 2545 w 10000"/>
              <a:gd name="connsiteY4" fmla="*/ 2467 h 9997"/>
              <a:gd name="connsiteX5" fmla="*/ 2220 w 10000"/>
              <a:gd name="connsiteY5" fmla="*/ 2583 h 9997"/>
              <a:gd name="connsiteX6" fmla="*/ 3728 w 10000"/>
              <a:gd name="connsiteY6" fmla="*/ 3993 h 9997"/>
              <a:gd name="connsiteX7" fmla="*/ 4808 w 10000"/>
              <a:gd name="connsiteY7" fmla="*/ 1222 h 9997"/>
              <a:gd name="connsiteX8" fmla="*/ 4405 w 10000"/>
              <a:gd name="connsiteY8" fmla="*/ 1222 h 9997"/>
              <a:gd name="connsiteX9" fmla="*/ 5094 w 10000"/>
              <a:gd name="connsiteY9" fmla="*/ 0 h 9997"/>
              <a:gd name="connsiteX10" fmla="*/ 5745 w 10000"/>
              <a:gd name="connsiteY10" fmla="*/ 1269 h 9997"/>
              <a:gd name="connsiteX11" fmla="*/ 5368 w 10000"/>
              <a:gd name="connsiteY11" fmla="*/ 1246 h 9997"/>
              <a:gd name="connsiteX12" fmla="*/ 6220 w 10000"/>
              <a:gd name="connsiteY12" fmla="*/ 4062 h 9997"/>
              <a:gd name="connsiteX13" fmla="*/ 7851 w 10000"/>
              <a:gd name="connsiteY13" fmla="*/ 2514 h 9997"/>
              <a:gd name="connsiteX14" fmla="*/ 7487 w 10000"/>
              <a:gd name="connsiteY14" fmla="*/ 2467 h 9997"/>
              <a:gd name="connsiteX15" fmla="*/ 8099 w 10000"/>
              <a:gd name="connsiteY15" fmla="*/ 1615 h 9997"/>
              <a:gd name="connsiteX16" fmla="*/ 8528 w 10000"/>
              <a:gd name="connsiteY16" fmla="*/ 2606 h 9997"/>
              <a:gd name="connsiteX17" fmla="*/ 8190 w 10000"/>
              <a:gd name="connsiteY17" fmla="*/ 2583 h 9997"/>
              <a:gd name="connsiteX18" fmla="*/ 10000 w 10000"/>
              <a:gd name="connsiteY18" fmla="*/ 9296 h 9997"/>
              <a:gd name="connsiteX19" fmla="*/ 0 w 10000"/>
              <a:gd name="connsiteY19" fmla="*/ 9997 h 9997"/>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01" h="10645">
                <a:moveTo>
                  <a:pt x="0" y="10645"/>
                </a:moveTo>
                <a:cubicBezTo>
                  <a:pt x="1237" y="8950"/>
                  <a:pt x="2225" y="5668"/>
                  <a:pt x="2096" y="2700"/>
                </a:cubicBezTo>
                <a:lnTo>
                  <a:pt x="1771" y="2861"/>
                </a:lnTo>
                <a:cubicBezTo>
                  <a:pt x="1806" y="2700"/>
                  <a:pt x="2135" y="1677"/>
                  <a:pt x="2135" y="1684"/>
                </a:cubicBezTo>
                <a:lnTo>
                  <a:pt x="2746" y="2468"/>
                </a:lnTo>
                <a:cubicBezTo>
                  <a:pt x="2746" y="2468"/>
                  <a:pt x="2395" y="2584"/>
                  <a:pt x="2421" y="2584"/>
                </a:cubicBezTo>
                <a:cubicBezTo>
                  <a:pt x="2759" y="3875"/>
                  <a:pt x="3308" y="4247"/>
                  <a:pt x="3929" y="3994"/>
                </a:cubicBezTo>
                <a:cubicBezTo>
                  <a:pt x="4550" y="3741"/>
                  <a:pt x="4996" y="2214"/>
                  <a:pt x="5009" y="1222"/>
                </a:cubicBezTo>
                <a:lnTo>
                  <a:pt x="4606" y="1222"/>
                </a:lnTo>
                <a:lnTo>
                  <a:pt x="5295" y="0"/>
                </a:lnTo>
                <a:lnTo>
                  <a:pt x="5946" y="1269"/>
                </a:lnTo>
                <a:lnTo>
                  <a:pt x="5569" y="1246"/>
                </a:lnTo>
                <a:cubicBezTo>
                  <a:pt x="5569" y="1249"/>
                  <a:pt x="5379" y="3845"/>
                  <a:pt x="6421" y="4063"/>
                </a:cubicBezTo>
                <a:cubicBezTo>
                  <a:pt x="7464" y="4282"/>
                  <a:pt x="7937" y="3507"/>
                  <a:pt x="8052" y="2515"/>
                </a:cubicBezTo>
                <a:lnTo>
                  <a:pt x="7688" y="2468"/>
                </a:lnTo>
                <a:lnTo>
                  <a:pt x="8300" y="1615"/>
                </a:lnTo>
                <a:lnTo>
                  <a:pt x="8729" y="2607"/>
                </a:lnTo>
                <a:lnTo>
                  <a:pt x="8391" y="2584"/>
                </a:lnTo>
                <a:cubicBezTo>
                  <a:pt x="8403" y="2607"/>
                  <a:pt x="8247" y="7159"/>
                  <a:pt x="10201" y="9299"/>
                </a:cubicBezTo>
                <a:cubicBezTo>
                  <a:pt x="6781" y="9326"/>
                  <a:pt x="2635" y="8575"/>
                  <a:pt x="0" y="10645"/>
                </a:cubicBezTo>
                <a:close/>
              </a:path>
            </a:pathLst>
          </a:custGeom>
          <a:gradFill flip="none" rotWithShape="1">
            <a:gsLst>
              <a:gs pos="15000">
                <a:schemeClr val="accent1">
                  <a:lumMod val="5000"/>
                  <a:lumOff val="95000"/>
                  <a:alpha val="0"/>
                </a:schemeClr>
              </a:gs>
              <a:gs pos="81000">
                <a:srgbClr val="99DFF9"/>
              </a:gs>
            </a:gsLst>
            <a:lin ang="16200000" scaled="0"/>
            <a:tileRect/>
          </a:gradFill>
          <a:ln w="15875">
            <a:gradFill flip="none" rotWithShape="1">
              <a:gsLst>
                <a:gs pos="0">
                  <a:schemeClr val="bg1"/>
                </a:gs>
                <a:gs pos="100000">
                  <a:srgbClr val="00B0F0"/>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梯形 26"/>
          <p:cNvSpPr/>
          <p:nvPr/>
        </p:nvSpPr>
        <p:spPr bwMode="gray">
          <a:xfrm>
            <a:off x="672907" y="5203860"/>
            <a:ext cx="4270652" cy="384984"/>
          </a:xfrm>
          <a:custGeom>
            <a:avLst/>
            <a:gdLst>
              <a:gd name="connsiteX0" fmla="*/ 0 w 985162"/>
              <a:gd name="connsiteY0" fmla="*/ 246413 h 246413"/>
              <a:gd name="connsiteX1" fmla="*/ 102877 w 985162"/>
              <a:gd name="connsiteY1" fmla="*/ 0 h 246413"/>
              <a:gd name="connsiteX2" fmla="*/ 882285 w 985162"/>
              <a:gd name="connsiteY2" fmla="*/ 0 h 246413"/>
              <a:gd name="connsiteX3" fmla="*/ 985162 w 985162"/>
              <a:gd name="connsiteY3" fmla="*/ 246413 h 246413"/>
              <a:gd name="connsiteX4" fmla="*/ 0 w 985162"/>
              <a:gd name="connsiteY4" fmla="*/ 246413 h 246413"/>
              <a:gd name="connsiteX0" fmla="*/ 0 w 1112162"/>
              <a:gd name="connsiteY0" fmla="*/ 215933 h 246413"/>
              <a:gd name="connsiteX1" fmla="*/ 229877 w 1112162"/>
              <a:gd name="connsiteY1" fmla="*/ 0 h 246413"/>
              <a:gd name="connsiteX2" fmla="*/ 1009285 w 1112162"/>
              <a:gd name="connsiteY2" fmla="*/ 0 h 246413"/>
              <a:gd name="connsiteX3" fmla="*/ 1112162 w 1112162"/>
              <a:gd name="connsiteY3" fmla="*/ 246413 h 246413"/>
              <a:gd name="connsiteX4" fmla="*/ 0 w 1112162"/>
              <a:gd name="connsiteY4" fmla="*/ 215933 h 246413"/>
              <a:gd name="connsiteX0" fmla="*/ 0 w 4270652"/>
              <a:gd name="connsiteY0" fmla="*/ 215933 h 215933"/>
              <a:gd name="connsiteX1" fmla="*/ 229877 w 4270652"/>
              <a:gd name="connsiteY1" fmla="*/ 0 h 215933"/>
              <a:gd name="connsiteX2" fmla="*/ 1009285 w 4270652"/>
              <a:gd name="connsiteY2" fmla="*/ 0 h 215933"/>
              <a:gd name="connsiteX3" fmla="*/ 4270652 w 4270652"/>
              <a:gd name="connsiteY3" fmla="*/ 208313 h 215933"/>
              <a:gd name="connsiteX4" fmla="*/ 0 w 4270652"/>
              <a:gd name="connsiteY4" fmla="*/ 215933 h 215933"/>
              <a:gd name="connsiteX0" fmla="*/ 0 w 4270652"/>
              <a:gd name="connsiteY0" fmla="*/ 238793 h 238793"/>
              <a:gd name="connsiteX1" fmla="*/ 557537 w 4270652"/>
              <a:gd name="connsiteY1" fmla="*/ 0 h 238793"/>
              <a:gd name="connsiteX2" fmla="*/ 1009285 w 4270652"/>
              <a:gd name="connsiteY2" fmla="*/ 22860 h 238793"/>
              <a:gd name="connsiteX3" fmla="*/ 4270652 w 4270652"/>
              <a:gd name="connsiteY3" fmla="*/ 231173 h 238793"/>
              <a:gd name="connsiteX4" fmla="*/ 0 w 4270652"/>
              <a:gd name="connsiteY4" fmla="*/ 238793 h 238793"/>
              <a:gd name="connsiteX0" fmla="*/ 0 w 4270652"/>
              <a:gd name="connsiteY0" fmla="*/ 246413 h 246413"/>
              <a:gd name="connsiteX1" fmla="*/ 557537 w 4270652"/>
              <a:gd name="connsiteY1" fmla="*/ 7620 h 246413"/>
              <a:gd name="connsiteX2" fmla="*/ 929275 w 4270652"/>
              <a:gd name="connsiteY2" fmla="*/ 0 h 246413"/>
              <a:gd name="connsiteX3" fmla="*/ 4270652 w 4270652"/>
              <a:gd name="connsiteY3" fmla="*/ 238793 h 246413"/>
              <a:gd name="connsiteX4" fmla="*/ 0 w 4270652"/>
              <a:gd name="connsiteY4" fmla="*/ 246413 h 246413"/>
              <a:gd name="connsiteX0" fmla="*/ 0 w 4270652"/>
              <a:gd name="connsiteY0" fmla="*/ 302153 h 302153"/>
              <a:gd name="connsiteX1" fmla="*/ 557537 w 4270652"/>
              <a:gd name="connsiteY1" fmla="*/ 63360 h 302153"/>
              <a:gd name="connsiteX2" fmla="*/ 1151216 w 4270652"/>
              <a:gd name="connsiteY2" fmla="*/ 0 h 302153"/>
              <a:gd name="connsiteX3" fmla="*/ 4270652 w 4270652"/>
              <a:gd name="connsiteY3" fmla="*/ 294533 h 302153"/>
              <a:gd name="connsiteX4" fmla="*/ 0 w 4270652"/>
              <a:gd name="connsiteY4" fmla="*/ 302153 h 302153"/>
              <a:gd name="connsiteX0" fmla="*/ 0 w 4270652"/>
              <a:gd name="connsiteY0" fmla="*/ 302153 h 302153"/>
              <a:gd name="connsiteX1" fmla="*/ 735091 w 4270652"/>
              <a:gd name="connsiteY1" fmla="*/ 7619 h 302153"/>
              <a:gd name="connsiteX2" fmla="*/ 1151216 w 4270652"/>
              <a:gd name="connsiteY2" fmla="*/ 0 h 302153"/>
              <a:gd name="connsiteX3" fmla="*/ 4270652 w 4270652"/>
              <a:gd name="connsiteY3" fmla="*/ 294533 h 302153"/>
              <a:gd name="connsiteX4" fmla="*/ 0 w 4270652"/>
              <a:gd name="connsiteY4" fmla="*/ 302153 h 302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652" h="302153">
                <a:moveTo>
                  <a:pt x="0" y="302153"/>
                </a:moveTo>
                <a:lnTo>
                  <a:pt x="735091" y="7619"/>
                </a:lnTo>
                <a:lnTo>
                  <a:pt x="1151216" y="0"/>
                </a:lnTo>
                <a:lnTo>
                  <a:pt x="4270652" y="294533"/>
                </a:lnTo>
                <a:lnTo>
                  <a:pt x="0" y="302153"/>
                </a:lnTo>
                <a:close/>
              </a:path>
            </a:pathLst>
          </a:custGeom>
          <a:gradFill>
            <a:gsLst>
              <a:gs pos="100000">
                <a:schemeClr val="tx2"/>
              </a:gs>
              <a:gs pos="0">
                <a:schemeClr val="accent4">
                  <a:lumMod val="75000"/>
                </a:schemeClr>
              </a:gs>
            </a:gsLst>
            <a:lin ang="16200000" scaled="1"/>
          </a:gradFill>
        </p:spPr>
        <p:txBody>
          <a:bodyPr wrap="none">
            <a:noAutofit/>
          </a:bodyPr>
          <a:lstStyle/>
          <a:p>
            <a:pPr algn="ctr" fontAlgn="ctr">
              <a:lnSpc>
                <a:spcPts val="1800"/>
              </a:lnSpc>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a:stCxn id="9" idx="0"/>
            <a:endCxn id="7" idx="2"/>
          </p:cNvCxnSpPr>
          <p:nvPr/>
        </p:nvCxnSpPr>
        <p:spPr bwMode="gray">
          <a:xfrm flipH="1" flipV="1">
            <a:off x="1594138" y="2512341"/>
            <a:ext cx="1" cy="243712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LLDP</a:t>
            </a:r>
            <a:endParaRPr lang="en-US" altLang="zh-CN" dirty="0">
              <a:sym typeface="Huawei Sans" panose="020C0503030203020204" pitchFamily="34" charset="0"/>
            </a:endParaRPr>
          </a:p>
        </p:txBody>
      </p:sp>
      <p:sp>
        <p:nvSpPr>
          <p:cNvPr id="3" name="圆角矩形 2"/>
          <p:cNvSpPr/>
          <p:nvPr/>
        </p:nvSpPr>
        <p:spPr bwMode="gray">
          <a:xfrm>
            <a:off x="6081204" y="1835390"/>
            <a:ext cx="5403477"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541538" y="1272210"/>
            <a:ext cx="5444647" cy="514800"/>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Network management requirements and overview of the Link Layer Discovery Protocol (LLDP)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6081204" y="1272210"/>
            <a:ext cx="5403478" cy="514800"/>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Application of LLDP in Huawei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CloudCampus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solution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41540" y="1835390"/>
            <a:ext cx="5444646"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86" descr="核心交换机.png"/>
          <p:cNvPicPr>
            <a:picLocks noChangeAspect="1"/>
          </p:cNvPicPr>
          <p:nvPr/>
        </p:nvPicPr>
        <p:blipFill>
          <a:blip r:embed="rId3" cstate="print"/>
          <a:stretch>
            <a:fillRect/>
          </a:stretch>
        </p:blipFill>
        <p:spPr bwMode="gray">
          <a:xfrm>
            <a:off x="1348683" y="2110687"/>
            <a:ext cx="490909" cy="401654"/>
          </a:xfrm>
          <a:prstGeom prst="rect">
            <a:avLst/>
          </a:prstGeom>
        </p:spPr>
      </p:pic>
      <p:pic>
        <p:nvPicPr>
          <p:cNvPr id="8" name="图片 87" descr="汇聚交换机.png"/>
          <p:cNvPicPr>
            <a:picLocks noChangeAspect="1"/>
          </p:cNvPicPr>
          <p:nvPr/>
        </p:nvPicPr>
        <p:blipFill>
          <a:blip r:embed="rId4" cstate="print"/>
          <a:stretch>
            <a:fillRect/>
          </a:stretch>
        </p:blipFill>
        <p:spPr bwMode="gray">
          <a:xfrm>
            <a:off x="1348684" y="3212957"/>
            <a:ext cx="490909" cy="401654"/>
          </a:xfrm>
          <a:prstGeom prst="rect">
            <a:avLst/>
          </a:prstGeom>
        </p:spPr>
      </p:pic>
      <p:pic>
        <p:nvPicPr>
          <p:cNvPr id="9" name="图片 76" descr="接入交换机.png"/>
          <p:cNvPicPr>
            <a:picLocks noChangeAspect="1"/>
          </p:cNvPicPr>
          <p:nvPr/>
        </p:nvPicPr>
        <p:blipFill>
          <a:blip r:embed="rId5" cstate="print"/>
          <a:stretch>
            <a:fillRect/>
          </a:stretch>
        </p:blipFill>
        <p:spPr bwMode="gray">
          <a:xfrm>
            <a:off x="1348684" y="4949463"/>
            <a:ext cx="490909" cy="401654"/>
          </a:xfrm>
          <a:prstGeom prst="rect">
            <a:avLst/>
          </a:prstGeom>
        </p:spPr>
      </p:pic>
      <p:sp>
        <p:nvSpPr>
          <p:cNvPr id="13" name="矩形 12"/>
          <p:cNvSpPr/>
          <p:nvPr/>
        </p:nvSpPr>
        <p:spPr bwMode="gray">
          <a:xfrm>
            <a:off x="2030107" y="1917185"/>
            <a:ext cx="4012884" cy="3041858"/>
          </a:xfrm>
          <a:prstGeom prst="rect">
            <a:avLst/>
          </a:prstGeom>
        </p:spPr>
        <p:txBody>
          <a:bodyPr wrap="square">
            <a:spAutoFit/>
          </a:bodyPr>
          <a:lstStyle/>
          <a:p>
            <a:pPr marL="176213" indent="-176213" fontAlgn="ctr">
              <a:lnSpc>
                <a:spcPts val="2000"/>
              </a:lnSpc>
              <a:spcAft>
                <a:spcPts val="600"/>
              </a:spcAft>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Most NMSs can detect Layer 3 network topologies, but they cannot detect detailed Layer 2 topologies or configuration conflicts.</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LLDP provides a standard link-layer discovery method:</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ts val="2000"/>
              </a:lnSpc>
              <a:spcAft>
                <a:spcPts val="600"/>
              </a:spcAft>
              <a:buFont typeface="Huawei Sans" panose="020C0503030203020204" pitchFamily="34" charset="0"/>
              <a:buChar cha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Obtains the topology status of the connected devices.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ts val="2000"/>
              </a:lnSpc>
              <a:spcAft>
                <a:spcPts val="600"/>
              </a:spcAft>
              <a:buFont typeface="Huawei Sans" panose="020C0503030203020204" pitchFamily="34" charset="0"/>
              <a:buChar cha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Displays paths between devices.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ts val="2000"/>
              </a:lnSpc>
              <a:spcAft>
                <a:spcPts val="600"/>
              </a:spcAft>
              <a:buFont typeface="Huawei Sans" panose="020C0503030203020204" pitchFamily="34" charset="0"/>
              <a:buChar cha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Detects configuration conflicts between devices and queries network failure causes.</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You can use an NMS to monitor the link status on devices running LLDP and quickly locate network faults.</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p:nvPr/>
        </p:nvCxnSpPr>
        <p:spPr bwMode="gray">
          <a:xfrm flipH="1">
            <a:off x="1508179" y="2525866"/>
            <a:ext cx="1" cy="666787"/>
          </a:xfrm>
          <a:prstGeom prst="line">
            <a:avLst/>
          </a:prstGeom>
          <a:noFill/>
          <a:ln w="19050" algn="ctr">
            <a:solidFill>
              <a:srgbClr val="EC7061"/>
            </a:solidFill>
            <a:prstDash val="solid"/>
            <a:round/>
            <a:headEnd type="triangle" w="med" len="med"/>
            <a:tailEnd type="triangle" w="med" len="med"/>
          </a:ln>
        </p:spPr>
      </p:cxnSp>
      <p:cxnSp>
        <p:nvCxnSpPr>
          <p:cNvPr id="16" name="直接连接符 15"/>
          <p:cNvCxnSpPr/>
          <p:nvPr/>
        </p:nvCxnSpPr>
        <p:spPr bwMode="gray">
          <a:xfrm>
            <a:off x="1508180" y="3643792"/>
            <a:ext cx="0" cy="1260000"/>
          </a:xfrm>
          <a:prstGeom prst="line">
            <a:avLst/>
          </a:prstGeom>
          <a:noFill/>
          <a:ln w="19050" algn="ctr">
            <a:solidFill>
              <a:srgbClr val="EC7061"/>
            </a:solidFill>
            <a:prstDash val="solid"/>
            <a:round/>
            <a:headEnd type="triangle" w="med" len="med"/>
            <a:tailEnd type="triangle" w="med" len="med"/>
          </a:ln>
        </p:spPr>
      </p:cxnSp>
      <p:sp>
        <p:nvSpPr>
          <p:cNvPr id="17" name="文本框 16"/>
          <p:cNvSpPr txBox="1"/>
          <p:nvPr/>
        </p:nvSpPr>
        <p:spPr bwMode="gray">
          <a:xfrm>
            <a:off x="849599" y="2213087"/>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849599" y="3271967"/>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849599" y="5028986"/>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rot="5400000">
            <a:off x="1340707" y="4502399"/>
            <a:ext cx="77617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rot="5400000">
            <a:off x="1340707" y="3806005"/>
            <a:ext cx="776175"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673908" y="5559441"/>
            <a:ext cx="4273721" cy="646331"/>
          </a:xfrm>
          <a:prstGeom prst="rect">
            <a:avLst/>
          </a:prstGeom>
          <a:solidFill>
            <a:srgbClr val="BDE7F6"/>
          </a:solidFill>
        </p:spPr>
        <p:txBody>
          <a:bodyPr wrap="square">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[SW3] display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lldp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brief</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Local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Intf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Neighbor Dev   Neighbor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Intf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Exptime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GE1/0/1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SwitchB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GE1/0/1             101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86" descr="核心交换机.png"/>
          <p:cNvPicPr>
            <a:picLocks noChangeAspect="1"/>
          </p:cNvPicPr>
          <p:nvPr/>
        </p:nvPicPr>
        <p:blipFill>
          <a:blip r:embed="rId3" cstate="print"/>
          <a:stretch>
            <a:fillRect/>
          </a:stretch>
        </p:blipFill>
        <p:spPr bwMode="gray">
          <a:xfrm>
            <a:off x="6997023" y="4044000"/>
            <a:ext cx="368827" cy="301768"/>
          </a:xfrm>
          <a:prstGeom prst="rect">
            <a:avLst/>
          </a:prstGeom>
        </p:spPr>
      </p:pic>
      <p:pic>
        <p:nvPicPr>
          <p:cNvPr id="30" name="图片 87" descr="汇聚交换机.png"/>
          <p:cNvPicPr>
            <a:picLocks noChangeAspect="1"/>
          </p:cNvPicPr>
          <p:nvPr/>
        </p:nvPicPr>
        <p:blipFill>
          <a:blip r:embed="rId4" cstate="print"/>
          <a:stretch>
            <a:fillRect/>
          </a:stretch>
        </p:blipFill>
        <p:spPr bwMode="gray">
          <a:xfrm>
            <a:off x="6351438" y="4824356"/>
            <a:ext cx="368827" cy="301768"/>
          </a:xfrm>
          <a:prstGeom prst="rect">
            <a:avLst/>
          </a:prstGeom>
        </p:spPr>
      </p:pic>
      <p:pic>
        <p:nvPicPr>
          <p:cNvPr id="32" name="图片 76" descr="接入交换机.png"/>
          <p:cNvPicPr>
            <a:picLocks noChangeAspect="1"/>
          </p:cNvPicPr>
          <p:nvPr/>
        </p:nvPicPr>
        <p:blipFill>
          <a:blip r:embed="rId5" cstate="print"/>
          <a:stretch>
            <a:fillRect/>
          </a:stretch>
        </p:blipFill>
        <p:spPr bwMode="gray">
          <a:xfrm>
            <a:off x="6355346" y="5541334"/>
            <a:ext cx="368827" cy="301768"/>
          </a:xfrm>
          <a:prstGeom prst="rect">
            <a:avLst/>
          </a:prstGeom>
        </p:spPr>
      </p:pic>
      <p:pic>
        <p:nvPicPr>
          <p:cNvPr id="33" name="图片 87" descr="汇聚交换机.png"/>
          <p:cNvPicPr>
            <a:picLocks noChangeAspect="1"/>
          </p:cNvPicPr>
          <p:nvPr/>
        </p:nvPicPr>
        <p:blipFill>
          <a:blip r:embed="rId4" cstate="print"/>
          <a:stretch>
            <a:fillRect/>
          </a:stretch>
        </p:blipFill>
        <p:spPr bwMode="gray">
          <a:xfrm>
            <a:off x="7638700" y="4824356"/>
            <a:ext cx="368827" cy="301768"/>
          </a:xfrm>
          <a:prstGeom prst="rect">
            <a:avLst/>
          </a:prstGeom>
        </p:spPr>
      </p:pic>
      <p:pic>
        <p:nvPicPr>
          <p:cNvPr id="34" name="图片 76" descr="接入交换机.png"/>
          <p:cNvPicPr>
            <a:picLocks noChangeAspect="1"/>
          </p:cNvPicPr>
          <p:nvPr/>
        </p:nvPicPr>
        <p:blipFill>
          <a:blip r:embed="rId5" cstate="print"/>
          <a:stretch>
            <a:fillRect/>
          </a:stretch>
        </p:blipFill>
        <p:spPr bwMode="gray">
          <a:xfrm>
            <a:off x="7642608" y="5541334"/>
            <a:ext cx="368827" cy="301768"/>
          </a:xfrm>
          <a:prstGeom prst="rect">
            <a:avLst/>
          </a:prstGeom>
        </p:spPr>
      </p:pic>
      <p:grpSp>
        <p:nvGrpSpPr>
          <p:cNvPr id="43" name="组合 42"/>
          <p:cNvGrpSpPr/>
          <p:nvPr/>
        </p:nvGrpSpPr>
        <p:grpSpPr bwMode="gray">
          <a:xfrm>
            <a:off x="6556687" y="4345768"/>
            <a:ext cx="1236737" cy="478588"/>
            <a:chOff x="6163707" y="4349571"/>
            <a:chExt cx="1490563" cy="478588"/>
          </a:xfrm>
        </p:grpSpPr>
        <p:cxnSp>
          <p:nvCxnSpPr>
            <p:cNvPr id="37" name="直接连接符 36"/>
            <p:cNvCxnSpPr/>
            <p:nvPr/>
          </p:nvCxnSpPr>
          <p:spPr bwMode="gray">
            <a:xfrm flipH="1">
              <a:off x="6163707" y="4349571"/>
              <a:ext cx="645584" cy="478588"/>
            </a:xfrm>
            <a:prstGeom prst="line">
              <a:avLst/>
            </a:prstGeom>
            <a:noFill/>
            <a:ln w="19050" algn="ctr">
              <a:solidFill>
                <a:srgbClr val="EC7061"/>
              </a:solidFill>
              <a:prstDash val="solid"/>
              <a:round/>
              <a:headEnd type="triangle" w="med" len="med"/>
              <a:tailEnd type="triangle" w="med" len="med"/>
            </a:ln>
          </p:spPr>
        </p:cxnSp>
        <p:cxnSp>
          <p:nvCxnSpPr>
            <p:cNvPr id="40" name="直接连接符 39"/>
            <p:cNvCxnSpPr/>
            <p:nvPr/>
          </p:nvCxnSpPr>
          <p:spPr bwMode="gray">
            <a:xfrm>
              <a:off x="7012594" y="4349571"/>
              <a:ext cx="641676" cy="478588"/>
            </a:xfrm>
            <a:prstGeom prst="line">
              <a:avLst/>
            </a:prstGeom>
            <a:noFill/>
            <a:ln w="19050" algn="ctr">
              <a:solidFill>
                <a:srgbClr val="EC7061"/>
              </a:solidFill>
              <a:prstDash val="solid"/>
              <a:round/>
              <a:headEnd type="triangle" w="med" len="med"/>
              <a:tailEnd type="triangle" w="med" len="med"/>
            </a:ln>
          </p:spPr>
        </p:cxnSp>
      </p:grpSp>
      <p:cxnSp>
        <p:nvCxnSpPr>
          <p:cNvPr id="44" name="直接连接符 43"/>
          <p:cNvCxnSpPr>
            <a:stCxn id="30" idx="2"/>
            <a:endCxn id="32" idx="0"/>
          </p:cNvCxnSpPr>
          <p:nvPr/>
        </p:nvCxnSpPr>
        <p:spPr bwMode="gray">
          <a:xfrm>
            <a:off x="6535852" y="5126124"/>
            <a:ext cx="3908" cy="415210"/>
          </a:xfrm>
          <a:prstGeom prst="line">
            <a:avLst/>
          </a:prstGeom>
          <a:noFill/>
          <a:ln w="19050" algn="ctr">
            <a:solidFill>
              <a:srgbClr val="EC7061"/>
            </a:solidFill>
            <a:prstDash val="solid"/>
            <a:round/>
            <a:headEnd type="triangle" w="med" len="med"/>
            <a:tailEnd type="triangle" w="med" len="med"/>
          </a:ln>
        </p:spPr>
      </p:cxnSp>
      <p:cxnSp>
        <p:nvCxnSpPr>
          <p:cNvPr id="47" name="直接连接符 46"/>
          <p:cNvCxnSpPr/>
          <p:nvPr/>
        </p:nvCxnSpPr>
        <p:spPr bwMode="gray">
          <a:xfrm>
            <a:off x="7823113" y="5126124"/>
            <a:ext cx="3908" cy="415210"/>
          </a:xfrm>
          <a:prstGeom prst="line">
            <a:avLst/>
          </a:prstGeom>
          <a:noFill/>
          <a:ln w="19050" algn="ctr">
            <a:solidFill>
              <a:srgbClr val="EC7061"/>
            </a:solidFill>
            <a:prstDash val="solid"/>
            <a:round/>
            <a:headEnd type="triangle" w="med" len="med"/>
            <a:tailEnd type="triangle" w="med" len="med"/>
          </a:ln>
        </p:spPr>
      </p:cxnSp>
      <p:pic>
        <p:nvPicPr>
          <p:cNvPr id="48" name="图片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320484" y="2192604"/>
            <a:ext cx="1792651" cy="330612"/>
          </a:xfrm>
          <a:prstGeom prst="rect">
            <a:avLst/>
          </a:prstGeom>
        </p:spPr>
      </p:pic>
      <p:sp>
        <p:nvSpPr>
          <p:cNvPr id="50" name="文本框 49"/>
          <p:cNvSpPr txBox="1"/>
          <p:nvPr/>
        </p:nvSpPr>
        <p:spPr bwMode="gray">
          <a:xfrm>
            <a:off x="6619811" y="3419066"/>
            <a:ext cx="1596702"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device reports LLDP information to the controller.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7"/>
          <a:stretch>
            <a:fillRect/>
          </a:stretch>
        </p:blipFill>
        <p:spPr bwMode="gray">
          <a:xfrm>
            <a:off x="8801486" y="3519712"/>
            <a:ext cx="2412811" cy="2323389"/>
          </a:xfrm>
          <a:prstGeom prst="roundRect">
            <a:avLst>
              <a:gd name="adj" fmla="val 5741"/>
            </a:avLst>
          </a:prstGeom>
        </p:spPr>
      </p:pic>
      <p:sp>
        <p:nvSpPr>
          <p:cNvPr id="52" name="椭圆 51"/>
          <p:cNvSpPr>
            <a:spLocks noChangeAspect="1"/>
          </p:cNvSpPr>
          <p:nvPr/>
        </p:nvSpPr>
        <p:spPr bwMode="gray">
          <a:xfrm>
            <a:off x="6868685" y="494465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6435628" y="365065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a:spLocks noChangeAspect="1"/>
          </p:cNvSpPr>
          <p:nvPr/>
        </p:nvSpPr>
        <p:spPr bwMode="gray">
          <a:xfrm>
            <a:off x="8846675" y="2887953"/>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9076807" y="2683090"/>
            <a:ext cx="2407874" cy="830997"/>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controller restores and displays the network topology based on the LLDP information reported by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76" descr="接入交换机.png"/>
          <p:cNvPicPr>
            <a:picLocks noChangeAspect="1"/>
          </p:cNvPicPr>
          <p:nvPr/>
        </p:nvPicPr>
        <p:blipFill>
          <a:blip r:embed="rId5" cstate="print"/>
          <a:stretch>
            <a:fillRect/>
          </a:stretch>
        </p:blipFill>
        <p:spPr bwMode="gray">
          <a:xfrm>
            <a:off x="6994407" y="5541334"/>
            <a:ext cx="368827" cy="301768"/>
          </a:xfrm>
          <a:prstGeom prst="rect">
            <a:avLst/>
          </a:prstGeom>
        </p:spPr>
      </p:pic>
      <p:cxnSp>
        <p:nvCxnSpPr>
          <p:cNvPr id="59" name="直接连接符 58"/>
          <p:cNvCxnSpPr>
            <a:stCxn id="29" idx="2"/>
          </p:cNvCxnSpPr>
          <p:nvPr/>
        </p:nvCxnSpPr>
        <p:spPr bwMode="gray">
          <a:xfrm>
            <a:off x="7181437" y="4345768"/>
            <a:ext cx="3907" cy="1195566"/>
          </a:xfrm>
          <a:prstGeom prst="line">
            <a:avLst/>
          </a:prstGeom>
          <a:noFill/>
          <a:ln w="19050" algn="ctr">
            <a:solidFill>
              <a:srgbClr val="EC7061"/>
            </a:solidFill>
            <a:prstDash val="solid"/>
            <a:round/>
            <a:headEnd type="triangle" w="med" len="med"/>
            <a:tailEnd type="triangle" w="med" len="med"/>
          </a:ln>
        </p:spPr>
      </p:cxnSp>
    </p:spTree>
    <p:extLst>
      <p:ext uri="{BB962C8B-B14F-4D97-AF65-F5344CB8AC3E}">
        <p14:creationId xmlns:p14="http://schemas.microsoft.com/office/powerpoint/2010/main" val="27944320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bwMode="gray">
          <a:xfrm>
            <a:off x="3311183" y="3903156"/>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SNMP</a:t>
            </a:r>
            <a:endParaRPr lang="en-US" altLang="zh-CN" dirty="0">
              <a:sym typeface="Huawei Sans" panose="020C0503030203020204" pitchFamily="34" charset="0"/>
            </a:endParaRPr>
          </a:p>
        </p:txBody>
      </p:sp>
      <p:grpSp>
        <p:nvGrpSpPr>
          <p:cNvPr id="5" name="Group 165"/>
          <p:cNvGrpSpPr/>
          <p:nvPr/>
        </p:nvGrpSpPr>
        <p:grpSpPr bwMode="gray">
          <a:xfrm rot="10800000">
            <a:off x="822882" y="2093374"/>
            <a:ext cx="2475266" cy="1369396"/>
            <a:chOff x="-1233037" y="914446"/>
            <a:chExt cx="1573823" cy="778776"/>
          </a:xfrm>
        </p:grpSpPr>
        <p:cxnSp>
          <p:nvCxnSpPr>
            <p:cNvPr id="6"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822782" y="1928614"/>
            <a:ext cx="490909" cy="401654"/>
          </a:xfrm>
          <a:prstGeom prst="rect">
            <a:avLst/>
          </a:prstGeom>
        </p:spPr>
      </p:pic>
      <p:pic>
        <p:nvPicPr>
          <p:cNvPr id="9"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40270" y="3283657"/>
            <a:ext cx="490909" cy="401654"/>
          </a:xfrm>
          <a:prstGeom prst="rect">
            <a:avLst/>
          </a:prstGeom>
        </p:spPr>
      </p:pic>
      <p:pic>
        <p:nvPicPr>
          <p:cNvPr id="10"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740270" y="4674767"/>
            <a:ext cx="490909" cy="401654"/>
          </a:xfrm>
          <a:prstGeom prst="rect">
            <a:avLst/>
          </a:prstGeom>
        </p:spPr>
      </p:pic>
      <p:pic>
        <p:nvPicPr>
          <p:cNvPr id="11"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905296" y="3283657"/>
            <a:ext cx="490909" cy="401654"/>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2905296" y="4674767"/>
            <a:ext cx="490909" cy="401654"/>
          </a:xfrm>
          <a:prstGeom prst="rect">
            <a:avLst/>
          </a:prstGeom>
        </p:spPr>
      </p:pic>
      <p:cxnSp>
        <p:nvCxnSpPr>
          <p:cNvPr id="13" name="直接连接符 12"/>
          <p:cNvCxnSpPr>
            <a:stCxn id="12" idx="0"/>
            <a:endCxn id="11" idx="2"/>
          </p:cNvCxnSpPr>
          <p:nvPr/>
        </p:nvCxnSpPr>
        <p:spPr bwMode="gray">
          <a:xfrm flipV="1">
            <a:off x="3150751"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6"/>
          <p:cNvCxnSpPr>
            <a:stCxn id="8" idx="3"/>
          </p:cNvCxnSpPr>
          <p:nvPr/>
        </p:nvCxnSpPr>
        <p:spPr bwMode="gray">
          <a:xfrm>
            <a:off x="2313691" y="212944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0"/>
            <a:endCxn id="9" idx="2"/>
          </p:cNvCxnSpPr>
          <p:nvPr/>
        </p:nvCxnSpPr>
        <p:spPr bwMode="gray">
          <a:xfrm flipV="1">
            <a:off x="985725"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bwMode="gray">
          <a:xfrm>
            <a:off x="7099691" y="2290381"/>
            <a:ext cx="4384989" cy="368303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Simple Network Management Protocol (SNMP) is a network management standard widely used on TCP/IP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uses a central computer (a network management station) that runs network management software to manage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employing the "network management over networks" mode, SNMP is used for efficient and batch network device management. In addition, SNMP enables unified management of network devices of different types and from different vendors.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7099693" y="1867769"/>
            <a:ext cx="4384988"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Overview of SNMP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72" descr="交换机.png"/>
          <p:cNvPicPr>
            <a:picLocks noChangeAspect="1"/>
          </p:cNvPicPr>
          <p:nvPr/>
        </p:nvPicPr>
        <p:blipFill>
          <a:blip r:embed="rId6" cstate="print"/>
          <a:stretch>
            <a:fillRect/>
          </a:stretch>
        </p:blipFill>
        <p:spPr bwMode="gray">
          <a:xfrm>
            <a:off x="4252003" y="1928616"/>
            <a:ext cx="489286" cy="401651"/>
          </a:xfrm>
          <a:prstGeom prst="rect">
            <a:avLst/>
          </a:prstGeom>
        </p:spPr>
      </p:pic>
      <p:cxnSp>
        <p:nvCxnSpPr>
          <p:cNvPr id="21" name="直接连接符 20"/>
          <p:cNvCxnSpPr>
            <a:stCxn id="18" idx="2"/>
          </p:cNvCxnSpPr>
          <p:nvPr/>
        </p:nvCxnSpPr>
        <p:spPr bwMode="gray">
          <a:xfrm flipH="1">
            <a:off x="3263211" y="2330267"/>
            <a:ext cx="1233435" cy="2344500"/>
          </a:xfrm>
          <a:prstGeom prst="line">
            <a:avLst/>
          </a:prstGeom>
          <a:noFill/>
          <a:ln w="19050" algn="ctr">
            <a:solidFill>
              <a:srgbClr val="EC7061"/>
            </a:solidFill>
            <a:prstDash val="solid"/>
            <a:round/>
            <a:headEnd type="triangle" w="med" len="med"/>
            <a:tailEnd type="triangle" w="med" len="med"/>
          </a:ln>
        </p:spPr>
      </p:cxnSp>
      <p:sp>
        <p:nvSpPr>
          <p:cNvPr id="27" name="文本框 26"/>
          <p:cNvSpPr txBox="1"/>
          <p:nvPr/>
        </p:nvSpPr>
        <p:spPr bwMode="gray">
          <a:xfrm rot="17898219">
            <a:off x="3658728" y="3495171"/>
            <a:ext cx="688009"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4727746" y="1847016"/>
            <a:ext cx="2016899" cy="523220"/>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NMS (SNMP server)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4386458" y="3916976"/>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359287" y="5112241"/>
            <a:ext cx="2879314" cy="523220"/>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Managed device (SNMP client)</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Routers and switches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79"/>
          <p:cNvSpPr txBox="1"/>
          <p:nvPr/>
        </p:nvSpPr>
        <p:spPr bwMode="gray">
          <a:xfrm>
            <a:off x="4877641" y="4278084"/>
            <a:ext cx="1295356" cy="267630"/>
          </a:xfrm>
          <a:prstGeom prst="roundRect">
            <a:avLst>
              <a:gd name="adj" fmla="val 29642"/>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Agent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a:off x="5499029" y="2370236"/>
            <a:ext cx="26290" cy="1907848"/>
          </a:xfrm>
          <a:prstGeom prst="line">
            <a:avLst/>
          </a:prstGeom>
          <a:noFill/>
          <a:ln w="19050" algn="ctr">
            <a:solidFill>
              <a:srgbClr val="EC7061"/>
            </a:solidFill>
            <a:prstDash val="solid"/>
            <a:round/>
            <a:headEnd type="triangle" w="med" len="med"/>
            <a:tailEnd type="triangle" w="med" len="med"/>
          </a:ln>
        </p:spPr>
      </p:cxnSp>
      <p:cxnSp>
        <p:nvCxnSpPr>
          <p:cNvPr id="39" name="直接连接符 38"/>
          <p:cNvCxnSpPr/>
          <p:nvPr/>
        </p:nvCxnSpPr>
        <p:spPr bwMode="gray">
          <a:xfrm>
            <a:off x="5525319" y="4567885"/>
            <a:ext cx="0" cy="288200"/>
          </a:xfrm>
          <a:prstGeom prst="line">
            <a:avLst/>
          </a:prstGeom>
          <a:noFill/>
          <a:ln w="19050" algn="ctr">
            <a:solidFill>
              <a:srgbClr val="EC7061"/>
            </a:solidFill>
            <a:prstDash val="solid"/>
            <a:round/>
            <a:headEnd type="triangle" w="med" len="med"/>
            <a:tailEnd type="triangle" w="med" len="med"/>
          </a:ln>
        </p:spPr>
      </p:cxnSp>
      <p:sp>
        <p:nvSpPr>
          <p:cNvPr id="40" name="Rounded Rectangle 30"/>
          <p:cNvSpPr/>
          <p:nvPr/>
        </p:nvSpPr>
        <p:spPr bwMode="gray">
          <a:xfrm>
            <a:off x="4572335" y="4879718"/>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33"/>
          <p:cNvSpPr/>
          <p:nvPr/>
        </p:nvSpPr>
        <p:spPr bwMode="gray">
          <a:xfrm>
            <a:off x="5427021" y="510736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67"/>
          <p:cNvSpPr/>
          <p:nvPr/>
        </p:nvSpPr>
        <p:spPr bwMode="gray">
          <a:xfrm>
            <a:off x="5118363" y="5418638"/>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68"/>
          <p:cNvSpPr/>
          <p:nvPr/>
        </p:nvSpPr>
        <p:spPr bwMode="gray">
          <a:xfrm>
            <a:off x="5751056" y="5418638"/>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70"/>
          <p:cNvSpPr/>
          <p:nvPr/>
        </p:nvSpPr>
        <p:spPr bwMode="gray">
          <a:xfrm>
            <a:off x="5499029" y="575543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71"/>
          <p:cNvSpPr/>
          <p:nvPr/>
        </p:nvSpPr>
        <p:spPr bwMode="gray">
          <a:xfrm>
            <a:off x="6022428" y="575543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Straight Connector 35"/>
          <p:cNvCxnSpPr>
            <a:stCxn id="41" idx="3"/>
            <a:endCxn id="42" idx="7"/>
          </p:cNvCxnSpPr>
          <p:nvPr/>
        </p:nvCxnSpPr>
        <p:spPr bwMode="gray">
          <a:xfrm flipH="1">
            <a:off x="5241288" y="5230289"/>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7" name="Straight Connector 72"/>
          <p:cNvCxnSpPr>
            <a:stCxn id="41" idx="5"/>
            <a:endCxn id="43" idx="1"/>
          </p:cNvCxnSpPr>
          <p:nvPr/>
        </p:nvCxnSpPr>
        <p:spPr bwMode="gray">
          <a:xfrm>
            <a:off x="5549946" y="5230289"/>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8" name="Straight Connector 79"/>
          <p:cNvCxnSpPr>
            <a:stCxn id="43" idx="3"/>
            <a:endCxn id="44" idx="7"/>
          </p:cNvCxnSpPr>
          <p:nvPr/>
        </p:nvCxnSpPr>
        <p:spPr bwMode="gray">
          <a:xfrm flipH="1">
            <a:off x="5621954" y="5541563"/>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9" name="Straight Connector 80"/>
          <p:cNvCxnSpPr>
            <a:stCxn id="43" idx="5"/>
            <a:endCxn id="45" idx="0"/>
          </p:cNvCxnSpPr>
          <p:nvPr/>
        </p:nvCxnSpPr>
        <p:spPr bwMode="gray">
          <a:xfrm>
            <a:off x="5873981" y="5541563"/>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50" name="Rectangle 52"/>
          <p:cNvSpPr/>
          <p:nvPr/>
        </p:nvSpPr>
        <p:spPr bwMode="gray">
          <a:xfrm>
            <a:off x="5850784" y="4934920"/>
            <a:ext cx="550151" cy="323165"/>
          </a:xfrm>
          <a:prstGeom prst="rect">
            <a:avLst/>
          </a:prstGeom>
        </p:spPr>
        <p:txBody>
          <a:bodyPr wrap="none">
            <a:spAutoFit/>
          </a:bodyPr>
          <a:lstStyle/>
          <a:p>
            <a:pPr fontAlgn="ctr"/>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MIB</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Group 3"/>
          <p:cNvGrpSpPr/>
          <p:nvPr/>
        </p:nvGrpSpPr>
        <p:grpSpPr bwMode="gray">
          <a:xfrm>
            <a:off x="4737099" y="5485461"/>
            <a:ext cx="261965" cy="61979"/>
            <a:chOff x="559282" y="6488261"/>
            <a:chExt cx="261965" cy="61979"/>
          </a:xfrm>
          <a:solidFill>
            <a:schemeClr val="bg1">
              <a:lumMod val="50000"/>
            </a:schemeClr>
          </a:solidFill>
        </p:grpSpPr>
        <p:sp>
          <p:nvSpPr>
            <p:cNvPr id="5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Group 3"/>
          <p:cNvGrpSpPr/>
          <p:nvPr/>
        </p:nvGrpSpPr>
        <p:grpSpPr bwMode="gray">
          <a:xfrm>
            <a:off x="5162798" y="5813147"/>
            <a:ext cx="261965" cy="61979"/>
            <a:chOff x="559282" y="6488261"/>
            <a:chExt cx="261965" cy="61979"/>
          </a:xfrm>
          <a:solidFill>
            <a:schemeClr val="bg1">
              <a:lumMod val="50000"/>
            </a:schemeClr>
          </a:solidFill>
        </p:grpSpPr>
        <p:sp>
          <p:nvSpPr>
            <p:cNvPr id="5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文本框 50"/>
          <p:cNvSpPr txBox="1"/>
          <p:nvPr/>
        </p:nvSpPr>
        <p:spPr bwMode="gray">
          <a:xfrm rot="16200000">
            <a:off x="5351264" y="3338757"/>
            <a:ext cx="688009"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515225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Upon completion of this course, you will be able to:</a:t>
            </a:r>
            <a:endParaRPr lang="en-US" altLang="zh-CN" smtClean="0">
              <a:sym typeface="Huawei Sans" panose="020C0503030203020204" pitchFamily="34" charset="0"/>
            </a:endParaRPr>
          </a:p>
          <a:p>
            <a:pPr lvl="1"/>
            <a:r>
              <a:rPr lang="en-US" smtClean="0">
                <a:sym typeface="Huawei Sans" panose="020C0503030203020204" pitchFamily="34" charset="0"/>
              </a:rPr>
              <a:t>Describe the typical architecture of a large-scale campus network.</a:t>
            </a:r>
          </a:p>
          <a:p>
            <a:pPr lvl="1"/>
            <a:r>
              <a:rPr lang="en-US" smtClean="0">
                <a:sym typeface="Huawei Sans" panose="020C0503030203020204" pitchFamily="34" charset="0"/>
              </a:rPr>
              <a:t>Describe common Ethernet switching technologies.</a:t>
            </a:r>
            <a:endParaRPr lang="en-US" altLang="zh-CN" smtClean="0">
              <a:sym typeface="Huawei Sans" panose="020C0503030203020204" pitchFamily="34" charset="0"/>
            </a:endParaRPr>
          </a:p>
          <a:p>
            <a:pPr lvl="1"/>
            <a:r>
              <a:rPr lang="en-US" smtClean="0">
                <a:sym typeface="Huawei Sans" panose="020C0503030203020204" pitchFamily="34" charset="0"/>
              </a:rPr>
              <a:t>Describe common WLAN application scenarios.</a:t>
            </a:r>
            <a:endParaRPr lang="en-US" altLang="zh-CN" smtClean="0">
              <a:sym typeface="Huawei Sans" panose="020C0503030203020204" pitchFamily="34" charset="0"/>
            </a:endParaRPr>
          </a:p>
          <a:p>
            <a:pPr lvl="1"/>
            <a:r>
              <a:rPr lang="en-US" smtClean="0">
                <a:sym typeface="Huawei Sans" panose="020C0503030203020204" pitchFamily="34" charset="0"/>
              </a:rPr>
              <a:t>Describe common technologies used to ensure campus network reliability.</a:t>
            </a:r>
            <a:endParaRPr lang="en-US" altLang="zh-CN" smtClean="0">
              <a:sym typeface="Huawei Sans" panose="020C0503030203020204" pitchFamily="34" charset="0"/>
            </a:endParaRPr>
          </a:p>
          <a:p>
            <a:pPr lvl="1"/>
            <a:r>
              <a:rPr lang="en-US" smtClean="0">
                <a:sym typeface="Huawei Sans" panose="020C0503030203020204" pitchFamily="34" charset="0"/>
              </a:rPr>
              <a:t>Describe common technologies used for campus network service and management.</a:t>
            </a:r>
          </a:p>
          <a:p>
            <a:pPr lvl="1"/>
            <a:r>
              <a:rPr lang="en-US" smtClean="0">
                <a:sym typeface="Huawei Sans" panose="020C0503030203020204" pitchFamily="34" charset="0"/>
              </a:rPr>
              <a:t>Describe common technologies used to ensure campus network security.</a:t>
            </a:r>
          </a:p>
          <a:p>
            <a:pPr lvl="1"/>
            <a:r>
              <a:rPr lang="en-US" smtClean="0">
                <a:sym typeface="Huawei Sans" panose="020C0503030203020204" pitchFamily="34" charset="0"/>
              </a:rPr>
              <a:t>Describe common VPN technologies used on campus networks.</a:t>
            </a:r>
            <a:endParaRPr lang="en-US" dirty="0">
              <a:sym typeface="Huawei Sans" panose="020C0503030203020204" pitchFamily="34" charset="0"/>
            </a:endParaRPr>
          </a:p>
        </p:txBody>
      </p:sp>
    </p:spTree>
    <p:extLst>
      <p:ext uri="{BB962C8B-B14F-4D97-AF65-F5344CB8AC3E}">
        <p14:creationId xmlns:p14="http://schemas.microsoft.com/office/powerpoint/2010/main" val="10433424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NETCONF/YANG</a:t>
            </a:r>
            <a:endParaRPr lang="en-US" altLang="zh-CN" dirty="0">
              <a:sym typeface="Huawei Sans" panose="020C0503030203020204" pitchFamily="34" charset="0"/>
            </a:endParaRPr>
          </a:p>
        </p:txBody>
      </p:sp>
      <p:grpSp>
        <p:nvGrpSpPr>
          <p:cNvPr id="46" name="Group 165"/>
          <p:cNvGrpSpPr/>
          <p:nvPr/>
        </p:nvGrpSpPr>
        <p:grpSpPr bwMode="gray">
          <a:xfrm rot="10800000">
            <a:off x="822882" y="2093374"/>
            <a:ext cx="2475266" cy="1369396"/>
            <a:chOff x="-1233037" y="914446"/>
            <a:chExt cx="1573823" cy="778776"/>
          </a:xfrm>
        </p:grpSpPr>
        <p:cxnSp>
          <p:nvCxnSpPr>
            <p:cNvPr id="47"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49"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822782" y="1928614"/>
            <a:ext cx="490909" cy="401654"/>
          </a:xfrm>
          <a:prstGeom prst="rect">
            <a:avLst/>
          </a:prstGeom>
        </p:spPr>
      </p:pic>
      <p:pic>
        <p:nvPicPr>
          <p:cNvPr id="50"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40270" y="3283657"/>
            <a:ext cx="490909" cy="401654"/>
          </a:xfrm>
          <a:prstGeom prst="rect">
            <a:avLst/>
          </a:prstGeom>
        </p:spPr>
      </p:pic>
      <p:pic>
        <p:nvPicPr>
          <p:cNvPr id="51"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740270" y="4674767"/>
            <a:ext cx="490909" cy="401654"/>
          </a:xfrm>
          <a:prstGeom prst="rect">
            <a:avLst/>
          </a:prstGeom>
        </p:spPr>
      </p:pic>
      <p:pic>
        <p:nvPicPr>
          <p:cNvPr id="52"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905296" y="3283657"/>
            <a:ext cx="490909" cy="401654"/>
          </a:xfrm>
          <a:prstGeom prst="rect">
            <a:avLst/>
          </a:prstGeom>
        </p:spPr>
      </p:pic>
      <p:pic>
        <p:nvPicPr>
          <p:cNvPr id="53" name="图片 76" descr="接入交换机.png"/>
          <p:cNvPicPr>
            <a:picLocks noChangeAspect="1"/>
          </p:cNvPicPr>
          <p:nvPr/>
        </p:nvPicPr>
        <p:blipFill>
          <a:blip r:embed="rId5" cstate="print"/>
          <a:stretch>
            <a:fillRect/>
          </a:stretch>
        </p:blipFill>
        <p:spPr bwMode="gray">
          <a:xfrm>
            <a:off x="2905296" y="4674767"/>
            <a:ext cx="490909" cy="401654"/>
          </a:xfrm>
          <a:prstGeom prst="rect">
            <a:avLst/>
          </a:prstGeom>
        </p:spPr>
      </p:pic>
      <p:cxnSp>
        <p:nvCxnSpPr>
          <p:cNvPr id="54" name="直接连接符 53"/>
          <p:cNvCxnSpPr>
            <a:stCxn id="53" idx="0"/>
            <a:endCxn id="52" idx="2"/>
          </p:cNvCxnSpPr>
          <p:nvPr/>
        </p:nvCxnSpPr>
        <p:spPr bwMode="gray">
          <a:xfrm flipV="1">
            <a:off x="3150751"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166"/>
          <p:cNvCxnSpPr>
            <a:stCxn id="49" idx="3"/>
          </p:cNvCxnSpPr>
          <p:nvPr/>
        </p:nvCxnSpPr>
        <p:spPr bwMode="gray">
          <a:xfrm>
            <a:off x="2313691" y="212944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1" idx="0"/>
            <a:endCxn id="50" idx="2"/>
          </p:cNvCxnSpPr>
          <p:nvPr/>
        </p:nvCxnSpPr>
        <p:spPr bwMode="gray">
          <a:xfrm flipV="1">
            <a:off x="985725"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bwMode="gray">
          <a:xfrm>
            <a:off x="7099691" y="1867769"/>
            <a:ext cx="4384989" cy="13723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400"/>
              </a:lnSpc>
              <a:spcBef>
                <a:spcPts val="0"/>
              </a:spcBef>
              <a:spcAft>
                <a:spcPts val="60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is not a configuration-oriented protocol. On a large-sized network with a complex topology, SNMP cannot meet network management requirements, especially configuration management requirements.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7099693" y="1445156"/>
            <a:ext cx="4384988"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SNMP Weaknesses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72" descr="交换机.png"/>
          <p:cNvPicPr>
            <a:picLocks noChangeAspect="1"/>
          </p:cNvPicPr>
          <p:nvPr/>
        </p:nvPicPr>
        <p:blipFill>
          <a:blip r:embed="rId6" cstate="print"/>
          <a:stretch>
            <a:fillRect/>
          </a:stretch>
        </p:blipFill>
        <p:spPr bwMode="gray">
          <a:xfrm>
            <a:off x="4252003" y="1928616"/>
            <a:ext cx="489286" cy="401651"/>
          </a:xfrm>
          <a:prstGeom prst="rect">
            <a:avLst/>
          </a:prstGeom>
        </p:spPr>
      </p:pic>
      <p:cxnSp>
        <p:nvCxnSpPr>
          <p:cNvPr id="60" name="直接连接符 59"/>
          <p:cNvCxnSpPr>
            <a:stCxn id="59" idx="2"/>
          </p:cNvCxnSpPr>
          <p:nvPr/>
        </p:nvCxnSpPr>
        <p:spPr bwMode="gray">
          <a:xfrm flipH="1">
            <a:off x="3263211" y="2330267"/>
            <a:ext cx="1233435" cy="2344500"/>
          </a:xfrm>
          <a:prstGeom prst="line">
            <a:avLst/>
          </a:prstGeom>
          <a:noFill/>
          <a:ln w="19050" algn="ctr">
            <a:solidFill>
              <a:srgbClr val="EC7061"/>
            </a:solidFill>
            <a:prstDash val="solid"/>
            <a:round/>
            <a:headEnd type="triangle" w="med" len="med"/>
            <a:tailEnd type="triangle" w="med" len="med"/>
          </a:ln>
        </p:spPr>
      </p:cxnSp>
      <p:sp>
        <p:nvSpPr>
          <p:cNvPr id="61" name="文本框 60"/>
          <p:cNvSpPr txBox="1"/>
          <p:nvPr/>
        </p:nvSpPr>
        <p:spPr bwMode="gray">
          <a:xfrm rot="17898219">
            <a:off x="3500832" y="3495171"/>
            <a:ext cx="1003801"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NETCONF</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4727746" y="1847016"/>
            <a:ext cx="2247731" cy="523220"/>
          </a:xfrm>
          <a:prstGeom prst="rect">
            <a:avLst/>
          </a:prstGeom>
          <a:noFill/>
        </p:spPr>
        <p:txBody>
          <a:bodyPr wrap="none" rtlCol="0">
            <a:sp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NMS </a:t>
            </a:r>
            <a:r>
              <a:rPr lang="en-US" sz="1400" b="1" smtClean="0">
                <a:latin typeface="Huawei Sans" panose="020C0503030203020204" pitchFamily="34" charset="0"/>
                <a:ea typeface="方正兰亭黑简体" panose="02000000000000000000" pitchFamily="2" charset="-122"/>
                <a:sym typeface="Huawei Sans" panose="020C0503030203020204" pitchFamily="34" charset="0"/>
              </a:rPr>
              <a:t>(NET</a:t>
            </a:r>
            <a:r>
              <a:rPr lang="en-US" altLang="zh-CN" sz="1400" b="1" smtClean="0">
                <a:latin typeface="Huawei Sans" panose="020C0503030203020204" pitchFamily="34" charset="0"/>
                <a:ea typeface="方正兰亭黑简体" panose="02000000000000000000" pitchFamily="2" charset="-122"/>
                <a:sym typeface="Huawei Sans" panose="020C0503030203020204" pitchFamily="34" charset="0"/>
              </a:rPr>
              <a:t>C</a:t>
            </a:r>
            <a:r>
              <a:rPr lang="en-US" sz="1400" b="1" smtClean="0">
                <a:latin typeface="Huawei Sans" panose="020C0503030203020204" pitchFamily="34" charset="0"/>
                <a:ea typeface="方正兰亭黑简体" panose="02000000000000000000" pitchFamily="2" charset="-122"/>
                <a:sym typeface="Huawei Sans" panose="020C0503030203020204" pitchFamily="34" charset="0"/>
              </a:rPr>
              <a:t>ONF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server)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a:t>
            </a: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1195782" y="5112241"/>
            <a:ext cx="3206327" cy="523220"/>
          </a:xfrm>
          <a:prstGeom prst="rect">
            <a:avLst/>
          </a:prstGeom>
          <a:noFill/>
        </p:spPr>
        <p:txBody>
          <a:bodyPr wrap="non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Managed device (NETCONF client)</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Example: Routers and switches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4989251" y="3952161"/>
            <a:ext cx="6495430" cy="207629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provides a mechanism for communication between the NMS and network devices.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network administrator can use NETCONF to add, modify, or delete configurations of network devices, and obtain configurations and status of network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is based on Extensible Markup Language (XML).</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4989252" y="3529549"/>
            <a:ext cx="6495429"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NETCONF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211066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Network Security</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3080918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Right Arrow 158"/>
          <p:cNvSpPr/>
          <p:nvPr/>
        </p:nvSpPr>
        <p:spPr bwMode="gray">
          <a:xfrm>
            <a:off x="5870235" y="5074127"/>
            <a:ext cx="475885" cy="306924"/>
          </a:xfrm>
          <a:prstGeom prst="rightArrow">
            <a:avLst>
              <a:gd name="adj1" fmla="val 7933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5" name="Right Arrow 158"/>
          <p:cNvSpPr/>
          <p:nvPr/>
        </p:nvSpPr>
        <p:spPr bwMode="gray">
          <a:xfrm>
            <a:off x="5870235" y="3764062"/>
            <a:ext cx="475885" cy="306924"/>
          </a:xfrm>
          <a:prstGeom prst="rightArrow">
            <a:avLst>
              <a:gd name="adj1" fmla="val 7933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7" name="Right Arrow 158"/>
          <p:cNvSpPr/>
          <p:nvPr/>
        </p:nvSpPr>
        <p:spPr bwMode="gray">
          <a:xfrm>
            <a:off x="5870235" y="2241532"/>
            <a:ext cx="475885" cy="306924"/>
          </a:xfrm>
          <a:prstGeom prst="rightArrow">
            <a:avLst>
              <a:gd name="adj1" fmla="val 79333"/>
              <a:gd name="adj2" fmla="val 50000"/>
            </a:avLst>
          </a:prstGeom>
          <a:gradFill flip="none" rotWithShape="1">
            <a:gsLst>
              <a:gs pos="15000">
                <a:srgbClr val="1AABE2">
                  <a:lumMod val="5000"/>
                  <a:lumOff val="95000"/>
                  <a:alpha val="0"/>
                </a:srgbClr>
              </a:gs>
              <a:gs pos="81000">
                <a:srgbClr val="99DFF9"/>
              </a:gs>
            </a:gsLst>
            <a:lin ang="0" scaled="1"/>
            <a:tileRect/>
          </a:gradFill>
          <a:ln w="952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altLang="zh-CN" smtClean="0">
                <a:sym typeface="Huawei Sans" panose="020C0503030203020204" pitchFamily="34" charset="0"/>
              </a:rPr>
              <a:t>Overview of Network Security</a:t>
            </a:r>
            <a:endParaRPr lang="zh-CN" altLang="en-US" dirty="0">
              <a:sym typeface="Huawei Sans" panose="020C0503030203020204" pitchFamily="34" charset="0"/>
            </a:endParaRPr>
          </a:p>
        </p:txBody>
      </p:sp>
      <p:cxnSp>
        <p:nvCxnSpPr>
          <p:cNvPr id="77" name="Straight Connector 79"/>
          <p:cNvCxnSpPr/>
          <p:nvPr/>
        </p:nvCxnSpPr>
        <p:spPr bwMode="gray">
          <a:xfrm flipH="1">
            <a:off x="3544053" y="3018921"/>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9"/>
          <p:cNvCxnSpPr/>
          <p:nvPr/>
        </p:nvCxnSpPr>
        <p:spPr bwMode="gray">
          <a:xfrm flipH="1">
            <a:off x="3847403" y="3021144"/>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9"/>
          <p:cNvCxnSpPr/>
          <p:nvPr/>
        </p:nvCxnSpPr>
        <p:spPr bwMode="gray">
          <a:xfrm flipH="1">
            <a:off x="2718468" y="2956448"/>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gray">
          <a:xfrm flipH="1" flipV="1">
            <a:off x="3106680" y="2901225"/>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79"/>
          <p:cNvCxnSpPr/>
          <p:nvPr/>
        </p:nvCxnSpPr>
        <p:spPr bwMode="gray">
          <a:xfrm flipH="1" flipV="1">
            <a:off x="2351241" y="295867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79"/>
          <p:cNvCxnSpPr/>
          <p:nvPr/>
        </p:nvCxnSpPr>
        <p:spPr bwMode="gray">
          <a:xfrm flipH="1">
            <a:off x="3632840" y="3321837"/>
            <a:ext cx="88783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bwMode="gray">
          <a:xfrm>
            <a:off x="1169000" y="1795017"/>
            <a:ext cx="4158279" cy="4481352"/>
            <a:chOff x="1273848" y="1496433"/>
            <a:chExt cx="4611636" cy="4481352"/>
          </a:xfrm>
        </p:grpSpPr>
        <p:cxnSp>
          <p:nvCxnSpPr>
            <p:cNvPr id="84" name="Straight Connector 76"/>
            <p:cNvCxnSpPr/>
            <p:nvPr/>
          </p:nvCxnSpPr>
          <p:spPr bwMode="gray">
            <a:xfrm>
              <a:off x="1273848" y="2425414"/>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77"/>
            <p:cNvCxnSpPr/>
            <p:nvPr/>
          </p:nvCxnSpPr>
          <p:spPr bwMode="gray">
            <a:xfrm>
              <a:off x="1273848" y="1496433"/>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0"/>
            <p:cNvCxnSpPr/>
            <p:nvPr/>
          </p:nvCxnSpPr>
          <p:spPr bwMode="gray">
            <a:xfrm>
              <a:off x="1273848" y="4277267"/>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1"/>
            <p:cNvCxnSpPr/>
            <p:nvPr/>
          </p:nvCxnSpPr>
          <p:spPr bwMode="gray">
            <a:xfrm>
              <a:off x="1273848" y="5477222"/>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2"/>
            <p:cNvCxnSpPr/>
            <p:nvPr/>
          </p:nvCxnSpPr>
          <p:spPr bwMode="gray">
            <a:xfrm>
              <a:off x="1273848" y="5977785"/>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89" name="图片 105" descr="AP.png"/>
          <p:cNvPicPr>
            <a:picLocks noChangeAspect="1"/>
          </p:cNvPicPr>
          <p:nvPr/>
        </p:nvPicPr>
        <p:blipFill>
          <a:blip r:embed="rId3" cstate="print"/>
          <a:stretch>
            <a:fillRect/>
          </a:stretch>
        </p:blipFill>
        <p:spPr bwMode="gray">
          <a:xfrm>
            <a:off x="4357418" y="5475923"/>
            <a:ext cx="335297" cy="274335"/>
          </a:xfrm>
          <a:prstGeom prst="rect">
            <a:avLst/>
          </a:prstGeom>
        </p:spPr>
      </p:pic>
      <p:cxnSp>
        <p:nvCxnSpPr>
          <p:cNvPr id="90" name="Straight Connector 74"/>
          <p:cNvCxnSpPr>
            <a:stCxn id="89" idx="0"/>
            <a:endCxn id="118" idx="2"/>
          </p:cNvCxnSpPr>
          <p:nvPr/>
        </p:nvCxnSpPr>
        <p:spPr bwMode="gray">
          <a:xfrm flipV="1">
            <a:off x="4525067" y="5243826"/>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图片 105" descr="AP.png"/>
          <p:cNvPicPr>
            <a:picLocks noChangeAspect="1"/>
          </p:cNvPicPr>
          <p:nvPr/>
        </p:nvPicPr>
        <p:blipFill>
          <a:blip r:embed="rId3" cstate="print"/>
          <a:stretch>
            <a:fillRect/>
          </a:stretch>
        </p:blipFill>
        <p:spPr bwMode="gray">
          <a:xfrm>
            <a:off x="2342852" y="5475923"/>
            <a:ext cx="335297" cy="274335"/>
          </a:xfrm>
          <a:prstGeom prst="rect">
            <a:avLst/>
          </a:prstGeom>
        </p:spPr>
      </p:pic>
      <p:pic>
        <p:nvPicPr>
          <p:cNvPr id="92" name="图片 102" descr="AC-蓝.png"/>
          <p:cNvPicPr>
            <a:picLocks noChangeAspect="1"/>
          </p:cNvPicPr>
          <p:nvPr/>
        </p:nvPicPr>
        <p:blipFill>
          <a:blip r:embed="rId4" cstate="print"/>
          <a:stretch>
            <a:fillRect/>
          </a:stretch>
        </p:blipFill>
        <p:spPr bwMode="gray">
          <a:xfrm>
            <a:off x="1590251" y="3183936"/>
            <a:ext cx="337091" cy="275802"/>
          </a:xfrm>
          <a:prstGeom prst="rect">
            <a:avLst/>
          </a:prstGeom>
        </p:spPr>
      </p:pic>
      <p:pic>
        <p:nvPicPr>
          <p:cNvPr id="93" name="图片 86" descr="核心交换机.png"/>
          <p:cNvPicPr>
            <a:picLocks noChangeAspect="1"/>
          </p:cNvPicPr>
          <p:nvPr/>
        </p:nvPicPr>
        <p:blipFill>
          <a:blip r:embed="rId5" cstate="print"/>
          <a:stretch>
            <a:fillRect/>
          </a:stretch>
        </p:blipFill>
        <p:spPr bwMode="gray">
          <a:xfrm>
            <a:off x="2529370" y="3184670"/>
            <a:ext cx="335297" cy="274335"/>
          </a:xfrm>
          <a:prstGeom prst="rect">
            <a:avLst/>
          </a:prstGeom>
        </p:spPr>
      </p:pic>
      <p:pic>
        <p:nvPicPr>
          <p:cNvPr id="94" name="图片 86" descr="核心交换机.png"/>
          <p:cNvPicPr>
            <a:picLocks noChangeAspect="1"/>
          </p:cNvPicPr>
          <p:nvPr/>
        </p:nvPicPr>
        <p:blipFill>
          <a:blip r:embed="rId5" cstate="print"/>
          <a:stretch>
            <a:fillRect/>
          </a:stretch>
        </p:blipFill>
        <p:spPr bwMode="gray">
          <a:xfrm>
            <a:off x="3351092" y="3184670"/>
            <a:ext cx="335297" cy="274335"/>
          </a:xfrm>
          <a:prstGeom prst="rect">
            <a:avLst/>
          </a:prstGeom>
        </p:spPr>
      </p:pic>
      <p:cxnSp>
        <p:nvCxnSpPr>
          <p:cNvPr id="95" name="Straight Connector 13"/>
          <p:cNvCxnSpPr>
            <a:stCxn id="93" idx="3"/>
            <a:endCxn id="94" idx="1"/>
          </p:cNvCxnSpPr>
          <p:nvPr/>
        </p:nvCxnSpPr>
        <p:spPr bwMode="gray">
          <a:xfrm>
            <a:off x="2864667" y="3321838"/>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6" name="图片 87" descr="汇聚交换机.png"/>
          <p:cNvPicPr>
            <a:picLocks noChangeAspect="1"/>
          </p:cNvPicPr>
          <p:nvPr/>
        </p:nvPicPr>
        <p:blipFill>
          <a:blip r:embed="rId6" cstate="print"/>
          <a:stretch>
            <a:fillRect/>
          </a:stretch>
        </p:blipFill>
        <p:spPr bwMode="gray">
          <a:xfrm>
            <a:off x="1524090" y="4087431"/>
            <a:ext cx="335297" cy="274335"/>
          </a:xfrm>
          <a:prstGeom prst="rect">
            <a:avLst/>
          </a:prstGeom>
        </p:spPr>
      </p:pic>
      <p:pic>
        <p:nvPicPr>
          <p:cNvPr id="97" name="图片 87" descr="汇聚交换机.png"/>
          <p:cNvPicPr>
            <a:picLocks noChangeAspect="1"/>
          </p:cNvPicPr>
          <p:nvPr/>
        </p:nvPicPr>
        <p:blipFill>
          <a:blip r:embed="rId6" cstate="print"/>
          <a:stretch>
            <a:fillRect/>
          </a:stretch>
        </p:blipFill>
        <p:spPr bwMode="gray">
          <a:xfrm>
            <a:off x="2343839" y="4087431"/>
            <a:ext cx="335297" cy="274335"/>
          </a:xfrm>
          <a:prstGeom prst="rect">
            <a:avLst/>
          </a:prstGeom>
        </p:spPr>
      </p:pic>
      <p:cxnSp>
        <p:nvCxnSpPr>
          <p:cNvPr id="98" name="Straight Connector 16"/>
          <p:cNvCxnSpPr>
            <a:stCxn id="96" idx="3"/>
            <a:endCxn id="97" idx="1"/>
          </p:cNvCxnSpPr>
          <p:nvPr/>
        </p:nvCxnSpPr>
        <p:spPr bwMode="gray">
          <a:xfrm>
            <a:off x="1859387" y="4224599"/>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9" name="图片 87" descr="汇聚交换机.png"/>
          <p:cNvPicPr>
            <a:picLocks noChangeAspect="1"/>
          </p:cNvPicPr>
          <p:nvPr/>
        </p:nvPicPr>
        <p:blipFill>
          <a:blip r:embed="rId6" cstate="print"/>
          <a:stretch>
            <a:fillRect/>
          </a:stretch>
        </p:blipFill>
        <p:spPr bwMode="gray">
          <a:xfrm>
            <a:off x="3537609" y="4087431"/>
            <a:ext cx="335297" cy="274335"/>
          </a:xfrm>
          <a:prstGeom prst="rect">
            <a:avLst/>
          </a:prstGeom>
        </p:spPr>
      </p:pic>
      <p:pic>
        <p:nvPicPr>
          <p:cNvPr id="100" name="图片 87" descr="汇聚交换机.png"/>
          <p:cNvPicPr>
            <a:picLocks noChangeAspect="1"/>
          </p:cNvPicPr>
          <p:nvPr/>
        </p:nvPicPr>
        <p:blipFill>
          <a:blip r:embed="rId6" cstate="print"/>
          <a:stretch>
            <a:fillRect/>
          </a:stretch>
        </p:blipFill>
        <p:spPr bwMode="gray">
          <a:xfrm>
            <a:off x="4358345" y="4087431"/>
            <a:ext cx="335297" cy="274335"/>
          </a:xfrm>
          <a:prstGeom prst="rect">
            <a:avLst/>
          </a:prstGeom>
        </p:spPr>
      </p:pic>
      <p:cxnSp>
        <p:nvCxnSpPr>
          <p:cNvPr id="101" name="Straight Connector 29"/>
          <p:cNvCxnSpPr>
            <a:stCxn id="99" idx="3"/>
            <a:endCxn id="100" idx="1"/>
          </p:cNvCxnSpPr>
          <p:nvPr/>
        </p:nvCxnSpPr>
        <p:spPr bwMode="gray">
          <a:xfrm>
            <a:off x="3872906" y="4224599"/>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2" name="Straight Connector 30"/>
          <p:cNvCxnSpPr>
            <a:stCxn id="96" idx="0"/>
            <a:endCxn id="93" idx="2"/>
          </p:cNvCxnSpPr>
          <p:nvPr/>
        </p:nvCxnSpPr>
        <p:spPr bwMode="gray">
          <a:xfrm flipV="1">
            <a:off x="1691739" y="3459005"/>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33"/>
          <p:cNvCxnSpPr>
            <a:stCxn id="97" idx="0"/>
            <a:endCxn id="94" idx="2"/>
          </p:cNvCxnSpPr>
          <p:nvPr/>
        </p:nvCxnSpPr>
        <p:spPr bwMode="gray">
          <a:xfrm flipV="1">
            <a:off x="2511488" y="345900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36"/>
          <p:cNvCxnSpPr>
            <a:stCxn id="99" idx="0"/>
            <a:endCxn id="93" idx="2"/>
          </p:cNvCxnSpPr>
          <p:nvPr/>
        </p:nvCxnSpPr>
        <p:spPr bwMode="gray">
          <a:xfrm flipH="1" flipV="1">
            <a:off x="2697019" y="3459005"/>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39"/>
          <p:cNvCxnSpPr>
            <a:stCxn id="100" idx="0"/>
            <a:endCxn id="94" idx="2"/>
          </p:cNvCxnSpPr>
          <p:nvPr/>
        </p:nvCxnSpPr>
        <p:spPr bwMode="gray">
          <a:xfrm flipH="1" flipV="1">
            <a:off x="3518741" y="345900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Oval 42"/>
          <p:cNvSpPr/>
          <p:nvPr/>
        </p:nvSpPr>
        <p:spPr bwMode="gray">
          <a:xfrm rot="3077028">
            <a:off x="2305047" y="3737744"/>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07" name="图片 106" descr="堆叠交换机蓝.png"/>
          <p:cNvPicPr>
            <a:picLocks noChangeAspect="1"/>
          </p:cNvPicPr>
          <p:nvPr/>
        </p:nvPicPr>
        <p:blipFill>
          <a:blip r:embed="rId7" cstate="print"/>
          <a:stretch>
            <a:fillRect/>
          </a:stretch>
        </p:blipFill>
        <p:spPr bwMode="gray">
          <a:xfrm>
            <a:off x="1523193" y="4968024"/>
            <a:ext cx="337091" cy="275802"/>
          </a:xfrm>
          <a:prstGeom prst="rect">
            <a:avLst/>
          </a:prstGeom>
        </p:spPr>
      </p:pic>
      <p:pic>
        <p:nvPicPr>
          <p:cNvPr id="108" name="图片 106" descr="堆叠交换机蓝.png"/>
          <p:cNvPicPr>
            <a:picLocks noChangeAspect="1"/>
          </p:cNvPicPr>
          <p:nvPr/>
        </p:nvPicPr>
        <p:blipFill>
          <a:blip r:embed="rId7" cstate="print"/>
          <a:stretch>
            <a:fillRect/>
          </a:stretch>
        </p:blipFill>
        <p:spPr bwMode="gray">
          <a:xfrm>
            <a:off x="2342942" y="4968024"/>
            <a:ext cx="337091" cy="275802"/>
          </a:xfrm>
          <a:prstGeom prst="rect">
            <a:avLst/>
          </a:prstGeom>
        </p:spPr>
      </p:pic>
      <p:cxnSp>
        <p:nvCxnSpPr>
          <p:cNvPr id="109" name="Straight Connector 34"/>
          <p:cNvCxnSpPr>
            <a:stCxn id="107" idx="0"/>
            <a:endCxn id="96" idx="2"/>
          </p:cNvCxnSpPr>
          <p:nvPr/>
        </p:nvCxnSpPr>
        <p:spPr bwMode="gray">
          <a:xfrm flipV="1">
            <a:off x="1691739" y="436176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35"/>
          <p:cNvCxnSpPr>
            <a:stCxn id="107" idx="0"/>
            <a:endCxn id="97" idx="2"/>
          </p:cNvCxnSpPr>
          <p:nvPr/>
        </p:nvCxnSpPr>
        <p:spPr bwMode="gray">
          <a:xfrm flipV="1">
            <a:off x="1691739" y="436176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37"/>
          <p:cNvCxnSpPr>
            <a:stCxn id="108" idx="0"/>
            <a:endCxn id="96" idx="2"/>
          </p:cNvCxnSpPr>
          <p:nvPr/>
        </p:nvCxnSpPr>
        <p:spPr bwMode="gray">
          <a:xfrm flipH="1" flipV="1">
            <a:off x="1691739" y="436176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38"/>
          <p:cNvCxnSpPr>
            <a:stCxn id="108" idx="0"/>
            <a:endCxn id="97" idx="2"/>
          </p:cNvCxnSpPr>
          <p:nvPr/>
        </p:nvCxnSpPr>
        <p:spPr bwMode="gray">
          <a:xfrm flipV="1">
            <a:off x="2511488" y="436176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3" name="Group 40"/>
          <p:cNvGrpSpPr/>
          <p:nvPr/>
        </p:nvGrpSpPr>
        <p:grpSpPr bwMode="gray">
          <a:xfrm>
            <a:off x="1970630" y="5074127"/>
            <a:ext cx="261965" cy="61979"/>
            <a:chOff x="559282" y="6488261"/>
            <a:chExt cx="261965" cy="61979"/>
          </a:xfrm>
          <a:solidFill>
            <a:schemeClr val="bg1">
              <a:lumMod val="50000"/>
            </a:schemeClr>
          </a:solidFill>
        </p:grpSpPr>
        <p:sp>
          <p:nvSpPr>
            <p:cNvPr id="11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5"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117" name="图片 106" descr="堆叠交换机蓝.png"/>
          <p:cNvPicPr>
            <a:picLocks noChangeAspect="1"/>
          </p:cNvPicPr>
          <p:nvPr/>
        </p:nvPicPr>
        <p:blipFill>
          <a:blip r:embed="rId7" cstate="print"/>
          <a:stretch>
            <a:fillRect/>
          </a:stretch>
        </p:blipFill>
        <p:spPr bwMode="gray">
          <a:xfrm>
            <a:off x="3536712" y="4968024"/>
            <a:ext cx="337091" cy="275802"/>
          </a:xfrm>
          <a:prstGeom prst="rect">
            <a:avLst/>
          </a:prstGeom>
        </p:spPr>
      </p:pic>
      <p:pic>
        <p:nvPicPr>
          <p:cNvPr id="118" name="图片 106" descr="堆叠交换机蓝.png"/>
          <p:cNvPicPr>
            <a:picLocks noChangeAspect="1"/>
          </p:cNvPicPr>
          <p:nvPr/>
        </p:nvPicPr>
        <p:blipFill>
          <a:blip r:embed="rId7" cstate="print"/>
          <a:stretch>
            <a:fillRect/>
          </a:stretch>
        </p:blipFill>
        <p:spPr bwMode="gray">
          <a:xfrm>
            <a:off x="4357448" y="4968024"/>
            <a:ext cx="337091" cy="275802"/>
          </a:xfrm>
          <a:prstGeom prst="rect">
            <a:avLst/>
          </a:prstGeom>
        </p:spPr>
      </p:pic>
      <p:grpSp>
        <p:nvGrpSpPr>
          <p:cNvPr id="119" name="Group 54"/>
          <p:cNvGrpSpPr/>
          <p:nvPr/>
        </p:nvGrpSpPr>
        <p:grpSpPr bwMode="gray">
          <a:xfrm>
            <a:off x="3985136" y="5074127"/>
            <a:ext cx="261965" cy="61979"/>
            <a:chOff x="559282" y="6488261"/>
            <a:chExt cx="261965" cy="61979"/>
          </a:xfrm>
          <a:solidFill>
            <a:schemeClr val="bg1">
              <a:lumMod val="50000"/>
            </a:schemeClr>
          </a:solidFill>
        </p:grpSpPr>
        <p:sp>
          <p:nvSpPr>
            <p:cNvPr id="120"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1"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2"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cxnSp>
        <p:nvCxnSpPr>
          <p:cNvPr id="123" name="Straight Connector 58"/>
          <p:cNvCxnSpPr>
            <a:stCxn id="117" idx="0"/>
            <a:endCxn id="99" idx="2"/>
          </p:cNvCxnSpPr>
          <p:nvPr/>
        </p:nvCxnSpPr>
        <p:spPr bwMode="gray">
          <a:xfrm flipV="1">
            <a:off x="3705258" y="436176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61"/>
          <p:cNvCxnSpPr>
            <a:stCxn id="118" idx="0"/>
            <a:endCxn id="100" idx="2"/>
          </p:cNvCxnSpPr>
          <p:nvPr/>
        </p:nvCxnSpPr>
        <p:spPr bwMode="gray">
          <a:xfrm flipV="1">
            <a:off x="4525994" y="436176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64"/>
          <p:cNvCxnSpPr>
            <a:stCxn id="117" idx="0"/>
            <a:endCxn id="100" idx="2"/>
          </p:cNvCxnSpPr>
          <p:nvPr/>
        </p:nvCxnSpPr>
        <p:spPr bwMode="gray">
          <a:xfrm flipV="1">
            <a:off x="3705258" y="436176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67"/>
          <p:cNvCxnSpPr>
            <a:stCxn id="118" idx="0"/>
            <a:endCxn id="99" idx="2"/>
          </p:cNvCxnSpPr>
          <p:nvPr/>
        </p:nvCxnSpPr>
        <p:spPr bwMode="gray">
          <a:xfrm flipH="1" flipV="1">
            <a:off x="3705258" y="436176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70"/>
          <p:cNvCxnSpPr>
            <a:stCxn id="91" idx="0"/>
            <a:endCxn id="108" idx="2"/>
          </p:cNvCxnSpPr>
          <p:nvPr/>
        </p:nvCxnSpPr>
        <p:spPr bwMode="gray">
          <a:xfrm flipV="1">
            <a:off x="2510501" y="5243826"/>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79"/>
          <p:cNvCxnSpPr>
            <a:stCxn id="93" idx="1"/>
            <a:endCxn id="92" idx="3"/>
          </p:cNvCxnSpPr>
          <p:nvPr/>
        </p:nvCxnSpPr>
        <p:spPr bwMode="gray">
          <a:xfrm flipH="1" flipV="1">
            <a:off x="1927342" y="3321837"/>
            <a:ext cx="60202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9"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26369" y="1909433"/>
            <a:ext cx="337091" cy="275801"/>
          </a:xfrm>
          <a:prstGeom prst="rect">
            <a:avLst/>
          </a:prstGeom>
          <a:noFill/>
        </p:spPr>
      </p:pic>
      <p:pic>
        <p:nvPicPr>
          <p:cNvPr id="13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350195" y="1909433"/>
            <a:ext cx="337091" cy="275801"/>
          </a:xfrm>
          <a:prstGeom prst="rect">
            <a:avLst/>
          </a:prstGeom>
          <a:noFill/>
        </p:spPr>
      </p:pic>
      <p:cxnSp>
        <p:nvCxnSpPr>
          <p:cNvPr id="131" name="Straight Connector 98"/>
          <p:cNvCxnSpPr>
            <a:stCxn id="130" idx="2"/>
            <a:endCxn id="94" idx="0"/>
          </p:cNvCxnSpPr>
          <p:nvPr/>
        </p:nvCxnSpPr>
        <p:spPr bwMode="gray">
          <a:xfrm>
            <a:off x="3518741" y="2185234"/>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01"/>
          <p:cNvCxnSpPr>
            <a:stCxn id="129" idx="2"/>
            <a:endCxn id="93" idx="0"/>
          </p:cNvCxnSpPr>
          <p:nvPr/>
        </p:nvCxnSpPr>
        <p:spPr bwMode="gray">
          <a:xfrm>
            <a:off x="2694915" y="2185234"/>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04"/>
          <p:cNvCxnSpPr>
            <a:stCxn id="129" idx="3"/>
            <a:endCxn id="130" idx="1"/>
          </p:cNvCxnSpPr>
          <p:nvPr/>
        </p:nvCxnSpPr>
        <p:spPr bwMode="gray">
          <a:xfrm>
            <a:off x="2863460" y="2047334"/>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Oval 59"/>
          <p:cNvSpPr/>
          <p:nvPr/>
        </p:nvSpPr>
        <p:spPr bwMode="gray">
          <a:xfrm rot="1782887">
            <a:off x="1614555" y="476348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Oval 62"/>
          <p:cNvSpPr/>
          <p:nvPr/>
        </p:nvSpPr>
        <p:spPr bwMode="gray">
          <a:xfrm rot="19401600">
            <a:off x="2272456" y="477623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6" name="Oval 63"/>
          <p:cNvSpPr/>
          <p:nvPr/>
        </p:nvSpPr>
        <p:spPr bwMode="gray">
          <a:xfrm rot="1782887">
            <a:off x="3615969" y="479536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7" name="Oval 65"/>
          <p:cNvSpPr/>
          <p:nvPr/>
        </p:nvSpPr>
        <p:spPr bwMode="gray">
          <a:xfrm rot="19401600">
            <a:off x="4310793" y="477055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8" name="图片 14" descr="日志告警服务器-蓝.png"/>
          <p:cNvPicPr>
            <a:picLocks noChangeAspect="1"/>
          </p:cNvPicPr>
          <p:nvPr/>
        </p:nvPicPr>
        <p:blipFill>
          <a:blip r:embed="rId9" cstate="print"/>
          <a:stretch>
            <a:fillRect/>
          </a:stretch>
        </p:blipFill>
        <p:spPr bwMode="gray">
          <a:xfrm>
            <a:off x="1427782" y="5946803"/>
            <a:ext cx="304595" cy="190195"/>
          </a:xfrm>
          <a:prstGeom prst="rect">
            <a:avLst/>
          </a:prstGeom>
        </p:spPr>
      </p:pic>
      <p:pic>
        <p:nvPicPr>
          <p:cNvPr id="139" name="图片 42" descr="IP电话.png"/>
          <p:cNvPicPr>
            <a:picLocks noChangeAspect="1"/>
          </p:cNvPicPr>
          <p:nvPr/>
        </p:nvPicPr>
        <p:blipFill>
          <a:blip r:embed="rId10" cstate="print"/>
          <a:stretch>
            <a:fillRect/>
          </a:stretch>
        </p:blipFill>
        <p:spPr bwMode="gray">
          <a:xfrm>
            <a:off x="2283426" y="5884310"/>
            <a:ext cx="335265" cy="315180"/>
          </a:xfrm>
          <a:prstGeom prst="rect">
            <a:avLst/>
          </a:prstGeom>
        </p:spPr>
      </p:pic>
      <p:pic>
        <p:nvPicPr>
          <p:cNvPr id="140" name="图片 11" descr="开放网络-蓝.png"/>
          <p:cNvPicPr>
            <a:picLocks noChangeAspect="1"/>
          </p:cNvPicPr>
          <p:nvPr/>
        </p:nvPicPr>
        <p:blipFill>
          <a:blip r:embed="rId11" cstate="print"/>
          <a:stretch>
            <a:fillRect/>
          </a:stretch>
        </p:blipFill>
        <p:spPr bwMode="gray">
          <a:xfrm>
            <a:off x="3471992" y="5924664"/>
            <a:ext cx="304595" cy="234472"/>
          </a:xfrm>
          <a:prstGeom prst="rect">
            <a:avLst/>
          </a:prstGeom>
        </p:spPr>
      </p:pic>
      <p:pic>
        <p:nvPicPr>
          <p:cNvPr id="141" name="图片 158" descr="SAN网络-蓝.png"/>
          <p:cNvPicPr>
            <a:picLocks noChangeAspect="1"/>
          </p:cNvPicPr>
          <p:nvPr/>
        </p:nvPicPr>
        <p:blipFill>
          <a:blip r:embed="rId12" cstate="print"/>
          <a:stretch>
            <a:fillRect/>
          </a:stretch>
        </p:blipFill>
        <p:spPr bwMode="gray">
          <a:xfrm>
            <a:off x="1924841" y="5905822"/>
            <a:ext cx="166121" cy="272157"/>
          </a:xfrm>
          <a:prstGeom prst="rect">
            <a:avLst/>
          </a:prstGeom>
        </p:spPr>
      </p:pic>
      <p:pic>
        <p:nvPicPr>
          <p:cNvPr id="142" name="图片 47" descr="打印机.png"/>
          <p:cNvPicPr>
            <a:picLocks noChangeAspect="1"/>
          </p:cNvPicPr>
          <p:nvPr/>
        </p:nvPicPr>
        <p:blipFill>
          <a:blip r:embed="rId13" cstate="print"/>
          <a:stretch>
            <a:fillRect/>
          </a:stretch>
        </p:blipFill>
        <p:spPr bwMode="gray">
          <a:xfrm>
            <a:off x="4347893" y="5908898"/>
            <a:ext cx="334175" cy="266004"/>
          </a:xfrm>
          <a:prstGeom prst="rect">
            <a:avLst/>
          </a:prstGeom>
        </p:spPr>
      </p:pic>
      <p:pic>
        <p:nvPicPr>
          <p:cNvPr id="143" name="图片 157" descr="故障链路.png"/>
          <p:cNvPicPr>
            <a:picLocks noChangeAspect="1"/>
          </p:cNvPicPr>
          <p:nvPr/>
        </p:nvPicPr>
        <p:blipFill>
          <a:blip r:embed="rId14" cstate="print"/>
          <a:stretch>
            <a:fillRect/>
          </a:stretch>
        </p:blipFill>
        <p:spPr bwMode="gray">
          <a:xfrm>
            <a:off x="3894592" y="5916888"/>
            <a:ext cx="335297" cy="250025"/>
          </a:xfrm>
          <a:prstGeom prst="rect">
            <a:avLst/>
          </a:prstGeom>
        </p:spPr>
      </p:pic>
      <p:sp>
        <p:nvSpPr>
          <p:cNvPr id="144" name="Oval 92"/>
          <p:cNvSpPr/>
          <p:nvPr/>
        </p:nvSpPr>
        <p:spPr bwMode="gray">
          <a:xfrm rot="18651691">
            <a:off x="3349355" y="375523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45" name="Group 17"/>
          <p:cNvGrpSpPr/>
          <p:nvPr/>
        </p:nvGrpSpPr>
        <p:grpSpPr bwMode="gray">
          <a:xfrm>
            <a:off x="2361278" y="1339766"/>
            <a:ext cx="688010" cy="358898"/>
            <a:chOff x="8050359" y="4961247"/>
            <a:chExt cx="688010" cy="358898"/>
          </a:xfrm>
        </p:grpSpPr>
        <p:grpSp>
          <p:nvGrpSpPr>
            <p:cNvPr id="146" name="组合 35"/>
            <p:cNvGrpSpPr/>
            <p:nvPr/>
          </p:nvGrpSpPr>
          <p:grpSpPr bwMode="gray">
            <a:xfrm>
              <a:off x="8077829" y="4961247"/>
              <a:ext cx="633070" cy="358898"/>
              <a:chOff x="3269076" y="1744970"/>
              <a:chExt cx="1860118" cy="1054529"/>
            </a:xfrm>
            <a:solidFill>
              <a:schemeClr val="bg1">
                <a:lumMod val="75000"/>
              </a:schemeClr>
            </a:solidFill>
          </p:grpSpPr>
          <p:sp>
            <p:nvSpPr>
              <p:cNvPr id="148"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9"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1"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2"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3"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47" name="TextBox 114"/>
            <p:cNvSpPr txBox="1"/>
            <p:nvPr/>
          </p:nvSpPr>
          <p:spPr bwMode="gray">
            <a:xfrm>
              <a:off x="8050359" y="5059455"/>
              <a:ext cx="688010" cy="246221"/>
            </a:xfrm>
            <a:prstGeom prst="rect">
              <a:avLst/>
            </a:prstGeom>
            <a:noFill/>
          </p:spPr>
          <p:txBody>
            <a:bodyPr wrap="none" rtlCol="0">
              <a:spAutoFit/>
            </a:bodyPr>
            <a:lstStyle/>
            <a:p>
              <a:pPr algn="ctr"/>
              <a:r>
                <a:rPr lang="en-US" altLang="zh-CN" sz="1000" b="1"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Internet</a:t>
              </a:r>
              <a:endParaRPr lang="zh-CN" altLang="en-US" sz="1000" b="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grpSp>
        <p:nvGrpSpPr>
          <p:cNvPr id="154" name="Group 115"/>
          <p:cNvGrpSpPr/>
          <p:nvPr/>
        </p:nvGrpSpPr>
        <p:grpSpPr bwMode="gray">
          <a:xfrm>
            <a:off x="3202205" y="1339766"/>
            <a:ext cx="633070" cy="358898"/>
            <a:chOff x="8077829" y="4961247"/>
            <a:chExt cx="633070" cy="358898"/>
          </a:xfrm>
        </p:grpSpPr>
        <p:grpSp>
          <p:nvGrpSpPr>
            <p:cNvPr id="155" name="组合 35"/>
            <p:cNvGrpSpPr/>
            <p:nvPr/>
          </p:nvGrpSpPr>
          <p:grpSpPr bwMode="gray">
            <a:xfrm>
              <a:off x="8077829" y="4961247"/>
              <a:ext cx="633070" cy="358898"/>
              <a:chOff x="3269076" y="1744970"/>
              <a:chExt cx="1860118" cy="1054529"/>
            </a:xfrm>
            <a:solidFill>
              <a:schemeClr val="bg1">
                <a:lumMod val="75000"/>
              </a:schemeClr>
            </a:solidFill>
          </p:grpSpPr>
          <p:sp>
            <p:nvSpPr>
              <p:cNvPr id="157"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156" name="TextBox 117"/>
            <p:cNvSpPr txBox="1"/>
            <p:nvPr/>
          </p:nvSpPr>
          <p:spPr bwMode="gray">
            <a:xfrm>
              <a:off x="8140931" y="5059455"/>
              <a:ext cx="506870" cy="246221"/>
            </a:xfrm>
            <a:prstGeom prst="rect">
              <a:avLst/>
            </a:prstGeom>
            <a:noFill/>
          </p:spPr>
          <p:txBody>
            <a:bodyPr wrap="none" rtlCol="0">
              <a:spAutoFit/>
            </a:bodyPr>
            <a:lstStyle/>
            <a:p>
              <a:pPr algn="ctr"/>
              <a:r>
                <a:rPr lang="en-US" altLang="zh-CN" sz="1000" b="1" smtClea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WAN</a:t>
              </a:r>
              <a:endParaRPr lang="zh-CN" altLang="en-US" sz="1000" b="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16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515900" y="2332785"/>
            <a:ext cx="337091" cy="275801"/>
          </a:xfrm>
          <a:prstGeom prst="rect">
            <a:avLst/>
          </a:prstGeom>
        </p:spPr>
      </p:pic>
      <p:pic>
        <p:nvPicPr>
          <p:cNvPr id="164"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350195" y="2332785"/>
            <a:ext cx="337091" cy="275801"/>
          </a:xfrm>
          <a:prstGeom prst="rect">
            <a:avLst/>
          </a:prstGeom>
        </p:spPr>
      </p:pic>
      <p:cxnSp>
        <p:nvCxnSpPr>
          <p:cNvPr id="165" name="Straight Connector 127"/>
          <p:cNvCxnSpPr>
            <a:stCxn id="163" idx="3"/>
            <a:endCxn id="164" idx="1"/>
          </p:cNvCxnSpPr>
          <p:nvPr/>
        </p:nvCxnSpPr>
        <p:spPr bwMode="gray">
          <a:xfrm>
            <a:off x="2852991" y="2470686"/>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66" name="TextBox 20"/>
          <p:cNvSpPr txBox="1"/>
          <p:nvPr/>
        </p:nvSpPr>
        <p:spPr bwMode="gray">
          <a:xfrm>
            <a:off x="1373603" y="3432952"/>
            <a:ext cx="768159" cy="246221"/>
          </a:xfrm>
          <a:prstGeom prst="rect">
            <a:avLst/>
          </a:prstGeom>
          <a:noFill/>
        </p:spPr>
        <p:txBody>
          <a:bodyPr wrap="none" rtlCol="0">
            <a:spAutoFit/>
          </a:bodyPr>
          <a:lstStyle/>
          <a:p>
            <a:r>
              <a:rPr lang="en-US" altLang="zh-CN"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WLAN AC</a:t>
            </a:r>
            <a:endParaRPr lang="zh-CN" alt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67" name="图片 102" descr="AC-蓝.png"/>
          <p:cNvPicPr>
            <a:picLocks noChangeAspect="1"/>
          </p:cNvPicPr>
          <p:nvPr/>
        </p:nvPicPr>
        <p:blipFill>
          <a:blip r:embed="rId4" cstate="print"/>
          <a:stretch>
            <a:fillRect/>
          </a:stretch>
        </p:blipFill>
        <p:spPr bwMode="gray">
          <a:xfrm>
            <a:off x="4318780" y="3183936"/>
            <a:ext cx="337091" cy="275802"/>
          </a:xfrm>
          <a:prstGeom prst="rect">
            <a:avLst/>
          </a:prstGeom>
        </p:spPr>
      </p:pic>
      <p:sp>
        <p:nvSpPr>
          <p:cNvPr id="168" name="TextBox 20"/>
          <p:cNvSpPr txBox="1"/>
          <p:nvPr/>
        </p:nvSpPr>
        <p:spPr bwMode="gray">
          <a:xfrm>
            <a:off x="4102132" y="3432952"/>
            <a:ext cx="768159" cy="246221"/>
          </a:xfrm>
          <a:prstGeom prst="rect">
            <a:avLst/>
          </a:prstGeom>
          <a:noFill/>
        </p:spPr>
        <p:txBody>
          <a:bodyPr wrap="none" rtlCol="0">
            <a:spAutoFit/>
          </a:bodyPr>
          <a:lstStyle/>
          <a:p>
            <a:r>
              <a:rPr lang="en-US" altLang="zh-CN" sz="10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WLAN AC</a:t>
            </a:r>
            <a:endParaRPr lang="zh-CN" altLang="en-US" sz="1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69" name="Straight Connector 79"/>
          <p:cNvCxnSpPr/>
          <p:nvPr/>
        </p:nvCxnSpPr>
        <p:spPr bwMode="gray">
          <a:xfrm flipH="1">
            <a:off x="1927343" y="2899300"/>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79"/>
          <p:cNvCxnSpPr/>
          <p:nvPr/>
        </p:nvCxnSpPr>
        <p:spPr bwMode="gray">
          <a:xfrm flipH="1">
            <a:off x="1927343" y="2958671"/>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Freeform 159"/>
          <p:cNvSpPr/>
          <p:nvPr/>
        </p:nvSpPr>
        <p:spPr bwMode="gray">
          <a:xfrm flipH="1">
            <a:off x="1280725" y="26063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a:r>
              <a:rPr lang="en-US" sz="1050" b="1" smtClean="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DataCenter</a:t>
            </a:r>
            <a:endParaRPr lang="en-US" sz="1050" b="1">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72" name="Straight Connector 79"/>
          <p:cNvCxnSpPr/>
          <p:nvPr/>
        </p:nvCxnSpPr>
        <p:spPr bwMode="gray">
          <a:xfrm flipH="1">
            <a:off x="3021818" y="2958671"/>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4" name="圆角矩形 75"/>
          <p:cNvSpPr/>
          <p:nvPr/>
        </p:nvSpPr>
        <p:spPr bwMode="gray">
          <a:xfrm>
            <a:off x="5376970" y="4668274"/>
            <a:ext cx="563310" cy="1107532"/>
          </a:xfrm>
          <a:prstGeom prst="roundRect">
            <a:avLst>
              <a:gd name="adj" fmla="val 10919"/>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lstStyle/>
          <a:p>
            <a:pPr algn="ctr"/>
            <a:r>
              <a:rPr lang="en-US" altLang="zh-CN" sz="140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 layer</a:t>
            </a:r>
            <a:endParaRPr lang="zh-CN" altLang="en-US" sz="14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5" name="圆角矩形 75"/>
          <p:cNvSpPr/>
          <p:nvPr/>
        </p:nvSpPr>
        <p:spPr bwMode="gray">
          <a:xfrm>
            <a:off x="5376970" y="2814206"/>
            <a:ext cx="563310" cy="1683072"/>
          </a:xfrm>
          <a:prstGeom prst="roundRect">
            <a:avLst>
              <a:gd name="adj" fmla="val 10919"/>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lstStyle/>
          <a:p>
            <a:pPr algn="ctr"/>
            <a:r>
              <a:rPr lang="en-US" altLang="zh-CN" sz="140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Core and aggregation layer</a:t>
            </a:r>
            <a:endParaRPr lang="zh-CN" altLang="en-US" sz="14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6" name="圆角矩形 75"/>
          <p:cNvSpPr/>
          <p:nvPr/>
        </p:nvSpPr>
        <p:spPr bwMode="gray">
          <a:xfrm>
            <a:off x="5376970" y="1873591"/>
            <a:ext cx="563310" cy="786652"/>
          </a:xfrm>
          <a:prstGeom prst="roundRect">
            <a:avLst>
              <a:gd name="adj" fmla="val 10919"/>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lstStyle/>
          <a:p>
            <a:pPr algn="ctr"/>
            <a:r>
              <a:rPr lang="en-US" altLang="zh-CN" sz="140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Campus border</a:t>
            </a:r>
            <a:endParaRPr lang="zh-CN" altLang="en-US" sz="14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9" name="圆角矩形 178"/>
          <p:cNvSpPr/>
          <p:nvPr/>
        </p:nvSpPr>
        <p:spPr bwMode="gray">
          <a:xfrm>
            <a:off x="4076759" y="2687535"/>
            <a:ext cx="1250521" cy="405048"/>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1" name="TextBox 20"/>
          <p:cNvSpPr txBox="1"/>
          <p:nvPr/>
        </p:nvSpPr>
        <p:spPr bwMode="gray">
          <a:xfrm>
            <a:off x="4297763" y="2787754"/>
            <a:ext cx="792205" cy="246221"/>
          </a:xfrm>
          <a:prstGeom prst="rect">
            <a:avLst/>
          </a:prstGeom>
          <a:noFill/>
        </p:spPr>
        <p:txBody>
          <a:bodyPr wrap="none" rtlCol="0">
            <a:spAutoFit/>
          </a:bodyPr>
          <a:lstStyle/>
          <a:p>
            <a:pPr fontAlgn="ctr">
              <a:spcBef>
                <a:spcPts val="0"/>
              </a:spcBef>
              <a:spcAft>
                <a:spcPts val="0"/>
              </a:spcAft>
            </a:pPr>
            <a:r>
              <a:rPr lang="en-US" altLang="zh-CN" sz="10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O&amp;M area</a:t>
            </a:r>
          </a:p>
        </p:txBody>
      </p:sp>
      <p:sp>
        <p:nvSpPr>
          <p:cNvPr id="182" name="圆角矩形 75"/>
          <p:cNvSpPr/>
          <p:nvPr/>
        </p:nvSpPr>
        <p:spPr bwMode="gray">
          <a:xfrm>
            <a:off x="6425759" y="3470535"/>
            <a:ext cx="5320154" cy="1039929"/>
          </a:xfrm>
          <a:prstGeom prst="roundRect">
            <a:avLst>
              <a:gd name="adj" fmla="val 1534"/>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service isolation and mutual access traffic control.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network admission control on demand.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local attack defense to improve </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anti-attack capabilities of devices.</a:t>
            </a:r>
            <a:endParaRPr lang="zh-CN" altLang="en-US"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4" name="圆角矩形 75"/>
          <p:cNvSpPr/>
          <p:nvPr/>
        </p:nvSpPr>
        <p:spPr bwMode="gray">
          <a:xfrm>
            <a:off x="6425759" y="4686537"/>
            <a:ext cx="5320154" cy="1589832"/>
          </a:xfrm>
          <a:prstGeom prst="roundRect">
            <a:avLst>
              <a:gd name="adj" fmla="val 1534"/>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It is recommended that security functions such as broadcast storm control, DHCP snooping, IPSG, and DAI be enabled and port isolation be deployed to enhance user communication security.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network access control to authenticate identities or terminals of users who access the campus network and grant network access permissions based on the authentication results.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wireless air interface security and wireless service security. </a:t>
            </a:r>
            <a:endPar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6" name="圆角矩形 75"/>
          <p:cNvSpPr/>
          <p:nvPr/>
        </p:nvSpPr>
        <p:spPr bwMode="gray">
          <a:xfrm>
            <a:off x="6425759" y="1996669"/>
            <a:ext cx="5320154" cy="1085080"/>
          </a:xfrm>
          <a:prstGeom prst="roundRect">
            <a:avLst>
              <a:gd name="adj" fmla="val 1534"/>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spcAft>
                <a:spcPts val="300"/>
              </a:spcAft>
              <a:buFont typeface="Arial" panose="020B0604020202020204" pitchFamily="34" charset="0"/>
              <a:buChar char="•"/>
            </a:pP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firewalls to </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divide security zones, isolate services, and implement security management and control.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anti-</a:t>
            </a:r>
            <a:r>
              <a:rPr lang="en-US" altLang="zh-CN" sz="1200" dirty="0" err="1"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DDoS</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devices </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to defend </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against </a:t>
            </a:r>
            <a:r>
              <a:rPr lang="en-US" altLang="zh-CN" sz="1200" dirty="0" err="1">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DDoS</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attacks. </a:t>
            </a:r>
          </a:p>
          <a:p>
            <a:pPr marL="176213" indent="-176213">
              <a:spcAft>
                <a:spcPts val="300"/>
              </a:spcAft>
              <a:buFont typeface="Arial" panose="020B0604020202020204" pitchFamily="34" charset="0"/>
              <a:buChar char="•"/>
            </a:pP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 </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IPS </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devices </a:t>
            </a:r>
            <a:r>
              <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to provide </a:t>
            </a:r>
            <a:r>
              <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intrusion detection and security posture awareness.</a:t>
            </a:r>
            <a:endParaRPr lang="zh-CN" altLang="en-US" sz="1200" dirty="0">
              <a:solidFill>
                <a:schemeClr val="tx1">
                  <a:lumMod val="65000"/>
                  <a:lumOff val="3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8" name="圆角矩形 75"/>
          <p:cNvSpPr/>
          <p:nvPr/>
        </p:nvSpPr>
        <p:spPr bwMode="gray">
          <a:xfrm>
            <a:off x="477293" y="1795018"/>
            <a:ext cx="563310" cy="4448257"/>
          </a:xfrm>
          <a:prstGeom prst="roundRect">
            <a:avLst>
              <a:gd name="adj" fmla="val 10919"/>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lstStyle/>
          <a:p>
            <a:pPr algn="ctr" fontAlgn="ctr"/>
            <a:r>
              <a:rPr lang="en-US" altLang="zh-CN" sz="14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Intelligent security collaboration</a:t>
            </a:r>
          </a:p>
        </p:txBody>
      </p:sp>
    </p:spTree>
    <p:extLst>
      <p:ext uri="{BB962C8B-B14F-4D97-AF65-F5344CB8AC3E}">
        <p14:creationId xmlns:p14="http://schemas.microsoft.com/office/powerpoint/2010/main" val="5979298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任意多边形 95"/>
          <p:cNvSpPr/>
          <p:nvPr/>
        </p:nvSpPr>
        <p:spPr bwMode="gray">
          <a:xfrm rot="10800000">
            <a:off x="2701702" y="1406670"/>
            <a:ext cx="2369348" cy="1245581"/>
          </a:xfrm>
          <a:custGeom>
            <a:avLst/>
            <a:gdLst>
              <a:gd name="connsiteX0" fmla="*/ 1950122 w 2046618"/>
              <a:gd name="connsiteY0" fmla="*/ 1245581 h 1245581"/>
              <a:gd name="connsiteX1" fmla="*/ 96496 w 2046618"/>
              <a:gd name="connsiteY1" fmla="*/ 1245581 h 1245581"/>
              <a:gd name="connsiteX2" fmla="*/ 0 w 2046618"/>
              <a:gd name="connsiteY2" fmla="*/ 1149085 h 1245581"/>
              <a:gd name="connsiteX3" fmla="*/ 0 w 2046618"/>
              <a:gd name="connsiteY3" fmla="*/ 631661 h 1245581"/>
              <a:gd name="connsiteX4" fmla="*/ 96496 w 2046618"/>
              <a:gd name="connsiteY4" fmla="*/ 535165 h 1245581"/>
              <a:gd name="connsiteX5" fmla="*/ 1417016 w 2046618"/>
              <a:gd name="connsiteY5" fmla="*/ 535165 h 1245581"/>
              <a:gd name="connsiteX6" fmla="*/ 1417016 w 2046618"/>
              <a:gd name="connsiteY6" fmla="*/ 23462 h 1245581"/>
              <a:gd name="connsiteX7" fmla="*/ 1440478 w 2046618"/>
              <a:gd name="connsiteY7" fmla="*/ 0 h 1245581"/>
              <a:gd name="connsiteX8" fmla="*/ 1668092 w 2046618"/>
              <a:gd name="connsiteY8" fmla="*/ 0 h 1245581"/>
              <a:gd name="connsiteX9" fmla="*/ 1691554 w 2046618"/>
              <a:gd name="connsiteY9" fmla="*/ 23462 h 1245581"/>
              <a:gd name="connsiteX10" fmla="*/ 1691554 w 2046618"/>
              <a:gd name="connsiteY10" fmla="*/ 535165 h 1245581"/>
              <a:gd name="connsiteX11" fmla="*/ 1950122 w 2046618"/>
              <a:gd name="connsiteY11" fmla="*/ 535165 h 1245581"/>
              <a:gd name="connsiteX12" fmla="*/ 2046618 w 2046618"/>
              <a:gd name="connsiteY12" fmla="*/ 631661 h 1245581"/>
              <a:gd name="connsiteX13" fmla="*/ 2046618 w 2046618"/>
              <a:gd name="connsiteY13" fmla="*/ 1149085 h 1245581"/>
              <a:gd name="connsiteX14" fmla="*/ 1950122 w 2046618"/>
              <a:gd name="connsiteY14" fmla="*/ 1245581 h 124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46618" h="1245581">
                <a:moveTo>
                  <a:pt x="1950122" y="1245581"/>
                </a:moveTo>
                <a:lnTo>
                  <a:pt x="96496" y="1245581"/>
                </a:lnTo>
                <a:cubicBezTo>
                  <a:pt x="43203" y="1245581"/>
                  <a:pt x="0" y="1202378"/>
                  <a:pt x="0" y="1149085"/>
                </a:cubicBezTo>
                <a:lnTo>
                  <a:pt x="0" y="631661"/>
                </a:lnTo>
                <a:cubicBezTo>
                  <a:pt x="0" y="578368"/>
                  <a:pt x="43203" y="535165"/>
                  <a:pt x="96496" y="535165"/>
                </a:cubicBezTo>
                <a:lnTo>
                  <a:pt x="1417016" y="535165"/>
                </a:lnTo>
                <a:lnTo>
                  <a:pt x="1417016" y="23462"/>
                </a:lnTo>
                <a:cubicBezTo>
                  <a:pt x="1417016" y="10504"/>
                  <a:pt x="1427520" y="0"/>
                  <a:pt x="1440478" y="0"/>
                </a:cubicBezTo>
                <a:lnTo>
                  <a:pt x="1668092" y="0"/>
                </a:lnTo>
                <a:cubicBezTo>
                  <a:pt x="1681050" y="0"/>
                  <a:pt x="1691554" y="10504"/>
                  <a:pt x="1691554" y="23462"/>
                </a:cubicBezTo>
                <a:lnTo>
                  <a:pt x="1691554" y="535165"/>
                </a:lnTo>
                <a:lnTo>
                  <a:pt x="1950122" y="535165"/>
                </a:lnTo>
                <a:cubicBezTo>
                  <a:pt x="2003415" y="535165"/>
                  <a:pt x="2046618" y="578368"/>
                  <a:pt x="2046618" y="631661"/>
                </a:cubicBezTo>
                <a:lnTo>
                  <a:pt x="2046618" y="1149085"/>
                </a:lnTo>
                <a:cubicBezTo>
                  <a:pt x="2046618" y="1202378"/>
                  <a:pt x="2003415" y="1245581"/>
                  <a:pt x="1950122" y="1245581"/>
                </a:cubicBezTo>
                <a:close/>
              </a:path>
            </a:pathLst>
          </a:custGeom>
          <a:gradFill>
            <a:gsLst>
              <a:gs pos="0">
                <a:schemeClr val="bg1"/>
              </a:gs>
              <a:gs pos="100000">
                <a:schemeClr val="bg1">
                  <a:lumMod val="75000"/>
                </a:schemeClr>
              </a:gs>
            </a:gsLst>
            <a:lin ang="16200000" scaled="1"/>
          </a:gradFill>
          <a:ln w="12700">
            <a:gradFill flip="none" rotWithShape="1">
              <a:gsLst>
                <a:gs pos="0">
                  <a:schemeClr val="accent1">
                    <a:lumMod val="5000"/>
                    <a:lumOff val="95000"/>
                    <a:alpha val="0"/>
                  </a:schemeClr>
                </a:gs>
                <a:gs pos="86000">
                  <a:schemeClr val="bg1">
                    <a:lumMod val="5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46785" tIns="143958" rIns="46785" bIns="45705" rtlCol="0" anchor="t" anchorCtr="0">
            <a:noAutofit/>
          </a:bodyPr>
          <a:lstStyle/>
          <a:p>
            <a:pPr algn="ctr" fontAlgn="ctr">
              <a:lnSpc>
                <a:spcPct val="150000"/>
              </a:lnSpc>
              <a:spcAft>
                <a:spcPts val="1200"/>
              </a:spcAft>
            </a:pPr>
            <a:endParaRPr lang="en-US" altLang="zh-CN" sz="15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a:off x="568047" y="2603655"/>
            <a:ext cx="5608634" cy="3701981"/>
          </a:xfrm>
          <a:custGeom>
            <a:avLst/>
            <a:gdLst>
              <a:gd name="connsiteX0" fmla="*/ 2601919 w 5608634"/>
              <a:gd name="connsiteY0" fmla="*/ 0 h 4000716"/>
              <a:gd name="connsiteX1" fmla="*/ 2835416 w 5608634"/>
              <a:gd name="connsiteY1" fmla="*/ 0 h 4000716"/>
              <a:gd name="connsiteX2" fmla="*/ 2859485 w 5608634"/>
              <a:gd name="connsiteY2" fmla="*/ 24069 h 4000716"/>
              <a:gd name="connsiteX3" fmla="*/ 2859485 w 5608634"/>
              <a:gd name="connsiteY3" fmla="*/ 518951 h 4000716"/>
              <a:gd name="connsiteX4" fmla="*/ 5445548 w 5608634"/>
              <a:gd name="connsiteY4" fmla="*/ 518951 h 4000716"/>
              <a:gd name="connsiteX5" fmla="*/ 5608634 w 5608634"/>
              <a:gd name="connsiteY5" fmla="*/ 682037 h 4000716"/>
              <a:gd name="connsiteX6" fmla="*/ 5608634 w 5608634"/>
              <a:gd name="connsiteY6" fmla="*/ 3837630 h 4000716"/>
              <a:gd name="connsiteX7" fmla="*/ 5445548 w 5608634"/>
              <a:gd name="connsiteY7" fmla="*/ 4000716 h 4000716"/>
              <a:gd name="connsiteX8" fmla="*/ 163086 w 5608634"/>
              <a:gd name="connsiteY8" fmla="*/ 4000716 h 4000716"/>
              <a:gd name="connsiteX9" fmla="*/ 0 w 5608634"/>
              <a:gd name="connsiteY9" fmla="*/ 3837630 h 4000716"/>
              <a:gd name="connsiteX10" fmla="*/ 0 w 5608634"/>
              <a:gd name="connsiteY10" fmla="*/ 682037 h 4000716"/>
              <a:gd name="connsiteX11" fmla="*/ 163086 w 5608634"/>
              <a:gd name="connsiteY11" fmla="*/ 518951 h 4000716"/>
              <a:gd name="connsiteX12" fmla="*/ 2577850 w 5608634"/>
              <a:gd name="connsiteY12" fmla="*/ 518951 h 4000716"/>
              <a:gd name="connsiteX13" fmla="*/ 2577850 w 5608634"/>
              <a:gd name="connsiteY13" fmla="*/ 24069 h 4000716"/>
              <a:gd name="connsiteX14" fmla="*/ 2601919 w 5608634"/>
              <a:gd name="connsiteY14" fmla="*/ 0 h 4000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08634" h="4000716">
                <a:moveTo>
                  <a:pt x="2601919" y="0"/>
                </a:moveTo>
                <a:lnTo>
                  <a:pt x="2835416" y="0"/>
                </a:lnTo>
                <a:cubicBezTo>
                  <a:pt x="2848709" y="0"/>
                  <a:pt x="2859485" y="10776"/>
                  <a:pt x="2859485" y="24069"/>
                </a:cubicBezTo>
                <a:lnTo>
                  <a:pt x="2859485" y="518951"/>
                </a:lnTo>
                <a:lnTo>
                  <a:pt x="5445548" y="518951"/>
                </a:lnTo>
                <a:cubicBezTo>
                  <a:pt x="5535618" y="518951"/>
                  <a:pt x="5608634" y="591967"/>
                  <a:pt x="5608634" y="682037"/>
                </a:cubicBezTo>
                <a:lnTo>
                  <a:pt x="5608634" y="3837630"/>
                </a:lnTo>
                <a:cubicBezTo>
                  <a:pt x="5608634" y="3927700"/>
                  <a:pt x="5535618" y="4000716"/>
                  <a:pt x="5445548" y="4000716"/>
                </a:cubicBezTo>
                <a:lnTo>
                  <a:pt x="163086" y="4000716"/>
                </a:lnTo>
                <a:cubicBezTo>
                  <a:pt x="73016" y="4000716"/>
                  <a:pt x="0" y="3927700"/>
                  <a:pt x="0" y="3837630"/>
                </a:cubicBezTo>
                <a:lnTo>
                  <a:pt x="0" y="682037"/>
                </a:lnTo>
                <a:cubicBezTo>
                  <a:pt x="0" y="591967"/>
                  <a:pt x="73016" y="518951"/>
                  <a:pt x="163086" y="518951"/>
                </a:cubicBezTo>
                <a:lnTo>
                  <a:pt x="2577850" y="518951"/>
                </a:lnTo>
                <a:lnTo>
                  <a:pt x="2577850" y="24069"/>
                </a:lnTo>
                <a:cubicBezTo>
                  <a:pt x="2577850" y="10776"/>
                  <a:pt x="2588626" y="0"/>
                  <a:pt x="2601919" y="0"/>
                </a:cubicBezTo>
                <a:close/>
              </a:path>
            </a:pathLst>
          </a:custGeom>
          <a:gradFill>
            <a:gsLst>
              <a:gs pos="0">
                <a:schemeClr val="bg1"/>
              </a:gs>
              <a:gs pos="100000">
                <a:schemeClr val="accent3">
                  <a:lumMod val="40000"/>
                  <a:lumOff val="60000"/>
                </a:schemeClr>
              </a:gs>
            </a:gsLst>
            <a:lin ang="16200000" scaled="1"/>
          </a:gradFill>
          <a:ln w="12700">
            <a:gradFill flip="none" rotWithShape="1">
              <a:gsLst>
                <a:gs pos="0">
                  <a:schemeClr val="accent1">
                    <a:lumMod val="5000"/>
                    <a:lumOff val="95000"/>
                    <a:alpha val="0"/>
                  </a:schemeClr>
                </a:gs>
                <a:gs pos="100000">
                  <a:schemeClr val="accent3">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46785" tIns="143958" rIns="46785" bIns="45705" rtlCol="0" anchor="t" anchorCtr="0">
            <a:noAutofit/>
          </a:bodyPr>
          <a:lstStyle/>
          <a:p>
            <a:pPr algn="ctr" fontAlgn="ctr">
              <a:lnSpc>
                <a:spcPct val="150000"/>
              </a:lnSpc>
              <a:spcAft>
                <a:spcPts val="1200"/>
              </a:spcAft>
            </a:pPr>
            <a:endParaRPr lang="en-US" altLang="zh-CN" sz="15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Straight Connector 167"/>
          <p:cNvCxnSpPr/>
          <p:nvPr/>
        </p:nvCxnSpPr>
        <p:spPr bwMode="gray">
          <a:xfrm>
            <a:off x="3277690" y="1793954"/>
            <a:ext cx="0" cy="165144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7" name="任意多边形 96"/>
          <p:cNvSpPr/>
          <p:nvPr/>
        </p:nvSpPr>
        <p:spPr bwMode="gray">
          <a:xfrm rot="5400000">
            <a:off x="1295697" y="1202849"/>
            <a:ext cx="814335" cy="2736135"/>
          </a:xfrm>
          <a:custGeom>
            <a:avLst/>
            <a:gdLst>
              <a:gd name="connsiteX0" fmla="*/ 0 w 814335"/>
              <a:gd name="connsiteY0" fmla="*/ 2625524 h 2736135"/>
              <a:gd name="connsiteX1" fmla="*/ 0 w 814335"/>
              <a:gd name="connsiteY1" fmla="*/ 565134 h 2736135"/>
              <a:gd name="connsiteX2" fmla="*/ 110611 w 814335"/>
              <a:gd name="connsiteY2" fmla="*/ 454523 h 2736135"/>
              <a:gd name="connsiteX3" fmla="*/ 274384 w 814335"/>
              <a:gd name="connsiteY3" fmla="*/ 454523 h 2736135"/>
              <a:gd name="connsiteX4" fmla="*/ 274384 w 814335"/>
              <a:gd name="connsiteY4" fmla="*/ 23462 h 2736135"/>
              <a:gd name="connsiteX5" fmla="*/ 297846 w 814335"/>
              <a:gd name="connsiteY5" fmla="*/ 0 h 2736135"/>
              <a:gd name="connsiteX6" fmla="*/ 525460 w 814335"/>
              <a:gd name="connsiteY6" fmla="*/ 0 h 2736135"/>
              <a:gd name="connsiteX7" fmla="*/ 548922 w 814335"/>
              <a:gd name="connsiteY7" fmla="*/ 23462 h 2736135"/>
              <a:gd name="connsiteX8" fmla="*/ 548922 w 814335"/>
              <a:gd name="connsiteY8" fmla="*/ 454523 h 2736135"/>
              <a:gd name="connsiteX9" fmla="*/ 703724 w 814335"/>
              <a:gd name="connsiteY9" fmla="*/ 454523 h 2736135"/>
              <a:gd name="connsiteX10" fmla="*/ 814335 w 814335"/>
              <a:gd name="connsiteY10" fmla="*/ 565134 h 2736135"/>
              <a:gd name="connsiteX11" fmla="*/ 814335 w 814335"/>
              <a:gd name="connsiteY11" fmla="*/ 2625524 h 2736135"/>
              <a:gd name="connsiteX12" fmla="*/ 703724 w 814335"/>
              <a:gd name="connsiteY12" fmla="*/ 2736135 h 2736135"/>
              <a:gd name="connsiteX13" fmla="*/ 110611 w 814335"/>
              <a:gd name="connsiteY13" fmla="*/ 2736135 h 2736135"/>
              <a:gd name="connsiteX14" fmla="*/ 0 w 814335"/>
              <a:gd name="connsiteY14" fmla="*/ 2625524 h 2736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4335" h="2736135">
                <a:moveTo>
                  <a:pt x="0" y="2625524"/>
                </a:moveTo>
                <a:lnTo>
                  <a:pt x="0" y="565134"/>
                </a:lnTo>
                <a:cubicBezTo>
                  <a:pt x="0" y="504045"/>
                  <a:pt x="49522" y="454523"/>
                  <a:pt x="110611" y="454523"/>
                </a:cubicBezTo>
                <a:lnTo>
                  <a:pt x="274384" y="454523"/>
                </a:lnTo>
                <a:lnTo>
                  <a:pt x="274384" y="23462"/>
                </a:lnTo>
                <a:cubicBezTo>
                  <a:pt x="274384" y="10504"/>
                  <a:pt x="284888" y="0"/>
                  <a:pt x="297846" y="0"/>
                </a:cubicBezTo>
                <a:lnTo>
                  <a:pt x="525460" y="0"/>
                </a:lnTo>
                <a:cubicBezTo>
                  <a:pt x="538418" y="0"/>
                  <a:pt x="548922" y="10504"/>
                  <a:pt x="548922" y="23462"/>
                </a:cubicBezTo>
                <a:lnTo>
                  <a:pt x="548922" y="454523"/>
                </a:lnTo>
                <a:lnTo>
                  <a:pt x="703724" y="454523"/>
                </a:lnTo>
                <a:cubicBezTo>
                  <a:pt x="764813" y="454523"/>
                  <a:pt x="814335" y="504045"/>
                  <a:pt x="814335" y="565134"/>
                </a:cubicBezTo>
                <a:lnTo>
                  <a:pt x="814335" y="2625524"/>
                </a:lnTo>
                <a:cubicBezTo>
                  <a:pt x="814335" y="2686613"/>
                  <a:pt x="764813" y="2736135"/>
                  <a:pt x="703724" y="2736135"/>
                </a:cubicBezTo>
                <a:lnTo>
                  <a:pt x="110611" y="2736135"/>
                </a:lnTo>
                <a:cubicBezTo>
                  <a:pt x="49522" y="2736135"/>
                  <a:pt x="0" y="2686613"/>
                  <a:pt x="0" y="2625524"/>
                </a:cubicBezTo>
                <a:close/>
              </a:path>
            </a:pathLst>
          </a:custGeom>
          <a:gradFill>
            <a:gsLst>
              <a:gs pos="0">
                <a:schemeClr val="bg1"/>
              </a:gs>
              <a:gs pos="100000">
                <a:srgbClr val="FFF2CC"/>
              </a:gs>
            </a:gsLst>
            <a:lin ang="16200000" scaled="1"/>
          </a:gradFill>
          <a:ln w="12700">
            <a:gradFill flip="none" rotWithShape="1">
              <a:gsLst>
                <a:gs pos="0">
                  <a:schemeClr val="accent1">
                    <a:lumMod val="5000"/>
                    <a:lumOff val="95000"/>
                    <a:alpha val="0"/>
                  </a:schemeClr>
                </a:gs>
                <a:gs pos="62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46785" tIns="143958" rIns="46785" bIns="45705" rtlCol="0" anchor="t" anchorCtr="0">
            <a:noAutofit/>
          </a:bodyPr>
          <a:lstStyle/>
          <a:p>
            <a:pPr algn="ctr" fontAlgn="ctr">
              <a:lnSpc>
                <a:spcPct val="150000"/>
              </a:lnSpc>
              <a:spcAft>
                <a:spcPts val="1200"/>
              </a:spcAft>
            </a:pPr>
            <a:endParaRPr lang="en-US" altLang="zh-CN" sz="15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Straight Connector 167"/>
          <p:cNvCxnSpPr/>
          <p:nvPr/>
        </p:nvCxnSpPr>
        <p:spPr bwMode="gray">
          <a:xfrm flipH="1">
            <a:off x="1524000" y="2573958"/>
            <a:ext cx="160909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 name="文本占位符 3"/>
          <p:cNvSpPr>
            <a:spLocks noGrp="1"/>
          </p:cNvSpPr>
          <p:nvPr>
            <p:ph type="body" sz="quarter" idx="10"/>
          </p:nvPr>
        </p:nvSpPr>
        <p:spPr bwMode="gray">
          <a:xfrm>
            <a:off x="6183132" y="1498723"/>
            <a:ext cx="5574920" cy="4423729"/>
          </a:xfrm>
        </p:spPr>
        <p:txBody>
          <a:bodyPr/>
          <a:lstStyle/>
          <a:p>
            <a:pPr lvl="0"/>
            <a:r>
              <a:rPr lang="en-US" altLang="zh-CN" sz="1800" dirty="0" smtClean="0">
                <a:sym typeface="Huawei Sans" panose="020C0503030203020204" pitchFamily="34" charset="0"/>
              </a:rPr>
              <a:t>A security zone is introduced on a device. Most security policies are implemented based on security zones.</a:t>
            </a:r>
          </a:p>
          <a:p>
            <a:pPr lvl="0"/>
            <a:r>
              <a:rPr lang="en-US" altLang="zh-CN" sz="1800" dirty="0" smtClean="0">
                <a:sym typeface="Huawei Sans" panose="020C0503030203020204" pitchFamily="34" charset="0"/>
              </a:rPr>
              <a:t>A security zone is a set of the networks connected by interfaces. Users on these networks have the same security attributes. </a:t>
            </a:r>
          </a:p>
          <a:p>
            <a:pPr lvl="0"/>
            <a:r>
              <a:rPr lang="en-US" altLang="zh-CN" sz="1800" dirty="0" smtClean="0">
                <a:sym typeface="Huawei Sans" panose="020C0503030203020204" pitchFamily="34" charset="0"/>
              </a:rPr>
              <a:t>Employees, servers, and external networks can be assigned to different security zones for inter-zone traffic inspection and protection.</a:t>
            </a:r>
          </a:p>
          <a:p>
            <a:endParaRPr lang="zh-CN" altLang="en-US" sz="18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Firewall-based Security Zone Division and Security Policies</a:t>
            </a:r>
            <a:endParaRPr lang="en-US" altLang="zh-CN" dirty="0">
              <a:sym typeface="Huawei Sans" panose="020C0503030203020204" pitchFamily="34" charset="0"/>
            </a:endParaRPr>
          </a:p>
        </p:txBody>
      </p:sp>
      <p:grpSp>
        <p:nvGrpSpPr>
          <p:cNvPr id="45" name="Group 165"/>
          <p:cNvGrpSpPr/>
          <p:nvPr/>
        </p:nvGrpSpPr>
        <p:grpSpPr bwMode="gray">
          <a:xfrm rot="10800000">
            <a:off x="1893855" y="3646218"/>
            <a:ext cx="2803836" cy="1205915"/>
            <a:chOff x="-1233037" y="914446"/>
            <a:chExt cx="1573823" cy="778776"/>
          </a:xfrm>
        </p:grpSpPr>
        <p:cxnSp>
          <p:nvCxnSpPr>
            <p:cNvPr id="4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165"/>
          <p:cNvGrpSpPr/>
          <p:nvPr/>
        </p:nvGrpSpPr>
        <p:grpSpPr bwMode="gray">
          <a:xfrm rot="10800000">
            <a:off x="1001528" y="4950675"/>
            <a:ext cx="1689846" cy="867073"/>
            <a:chOff x="-1233037" y="914446"/>
            <a:chExt cx="1573823" cy="778776"/>
          </a:xfrm>
        </p:grpSpPr>
        <p:cxnSp>
          <p:nvCxnSpPr>
            <p:cNvPr id="4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1" name="Group 165"/>
          <p:cNvGrpSpPr/>
          <p:nvPr/>
        </p:nvGrpSpPr>
        <p:grpSpPr bwMode="gray">
          <a:xfrm rot="10800000">
            <a:off x="3876526" y="4950675"/>
            <a:ext cx="1689846" cy="867073"/>
            <a:chOff x="-1233037" y="914446"/>
            <a:chExt cx="1573823" cy="778776"/>
          </a:xfrm>
        </p:grpSpPr>
        <p:cxnSp>
          <p:nvCxnSpPr>
            <p:cNvPr id="5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4" name="图片 87" descr="汇聚交换机.png"/>
          <p:cNvPicPr>
            <a:picLocks noChangeAspect="1"/>
          </p:cNvPicPr>
          <p:nvPr/>
        </p:nvPicPr>
        <p:blipFill>
          <a:blip r:embed="rId3" cstate="print"/>
          <a:stretch>
            <a:fillRect/>
          </a:stretch>
        </p:blipFill>
        <p:spPr bwMode="gray">
          <a:xfrm>
            <a:off x="3050321" y="3445394"/>
            <a:ext cx="490909" cy="401653"/>
          </a:xfrm>
          <a:prstGeom prst="rect">
            <a:avLst/>
          </a:prstGeom>
        </p:spPr>
      </p:pic>
      <p:pic>
        <p:nvPicPr>
          <p:cNvPr id="55" name="图片 76" descr="接入交换机.png"/>
          <p:cNvPicPr>
            <a:picLocks noChangeAspect="1"/>
          </p:cNvPicPr>
          <p:nvPr/>
        </p:nvPicPr>
        <p:blipFill>
          <a:blip r:embed="rId4" cstate="print"/>
          <a:stretch>
            <a:fillRect/>
          </a:stretch>
        </p:blipFill>
        <p:spPr bwMode="gray">
          <a:xfrm>
            <a:off x="1600997" y="4706036"/>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4499645" y="4706036"/>
            <a:ext cx="490909" cy="401653"/>
          </a:xfrm>
          <a:prstGeom prst="rect">
            <a:avLst/>
          </a:prstGeom>
        </p:spPr>
      </p:pic>
      <p:pic>
        <p:nvPicPr>
          <p:cNvPr id="57" name="图片 14" descr="日志告警服务器-蓝.png"/>
          <p:cNvPicPr>
            <a:picLocks noChangeAspect="1"/>
          </p:cNvPicPr>
          <p:nvPr/>
        </p:nvPicPr>
        <p:blipFill>
          <a:blip r:embed="rId5" cstate="print"/>
          <a:stretch>
            <a:fillRect/>
          </a:stretch>
        </p:blipFill>
        <p:spPr bwMode="gray">
          <a:xfrm>
            <a:off x="810253" y="5747147"/>
            <a:ext cx="490552" cy="306312"/>
          </a:xfrm>
          <a:prstGeom prst="rect">
            <a:avLst/>
          </a:prstGeom>
        </p:spPr>
      </p:pic>
      <p:pic>
        <p:nvPicPr>
          <p:cNvPr id="58" name="图片 47" descr="打印机.png"/>
          <p:cNvPicPr>
            <a:picLocks noChangeAspect="1"/>
          </p:cNvPicPr>
          <p:nvPr/>
        </p:nvPicPr>
        <p:blipFill>
          <a:blip r:embed="rId6" cstate="print"/>
          <a:stretch>
            <a:fillRect/>
          </a:stretch>
        </p:blipFill>
        <p:spPr bwMode="gray">
          <a:xfrm>
            <a:off x="3744764" y="5722741"/>
            <a:ext cx="444786" cy="365835"/>
          </a:xfrm>
          <a:prstGeom prst="rect">
            <a:avLst/>
          </a:prstGeom>
        </p:spPr>
      </p:pic>
      <p:grpSp>
        <p:nvGrpSpPr>
          <p:cNvPr id="59" name="组合 211"/>
          <p:cNvGrpSpPr/>
          <p:nvPr/>
        </p:nvGrpSpPr>
        <p:grpSpPr bwMode="gray">
          <a:xfrm>
            <a:off x="5270764" y="5817839"/>
            <a:ext cx="515863" cy="256225"/>
            <a:chOff x="5310188" y="1243013"/>
            <a:chExt cx="915988" cy="414338"/>
          </a:xfrm>
          <a:solidFill>
            <a:srgbClr val="7A7B7C"/>
          </a:solidFill>
        </p:grpSpPr>
        <p:sp>
          <p:nvSpPr>
            <p:cNvPr id="6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8" name="组合 67"/>
          <p:cNvGrpSpPr/>
          <p:nvPr/>
        </p:nvGrpSpPr>
        <p:grpSpPr bwMode="gray">
          <a:xfrm>
            <a:off x="2438414" y="5711494"/>
            <a:ext cx="445956" cy="377619"/>
            <a:chOff x="2557450" y="4936459"/>
            <a:chExt cx="445956" cy="343290"/>
          </a:xfrm>
        </p:grpSpPr>
        <p:pic>
          <p:nvPicPr>
            <p:cNvPr id="69"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0" name="矩形 69"/>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1" name="文本框 70"/>
          <p:cNvSpPr txBox="1"/>
          <p:nvPr/>
        </p:nvSpPr>
        <p:spPr bwMode="gray">
          <a:xfrm>
            <a:off x="2873387" y="3909371"/>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568048" y="4768362"/>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974308" y="4768362"/>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88291" y="611880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2160237" y="611880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3497316" y="611880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3</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055090" y="6118809"/>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图片 40" descr="交换机.png"/>
          <p:cNvPicPr>
            <a:picLocks noChangeAspect="1"/>
          </p:cNvPicPr>
          <p:nvPr/>
        </p:nvPicPr>
        <p:blipFill>
          <a:blip r:embed="rId8" cstate="print"/>
          <a:stretch>
            <a:fillRect/>
          </a:stretch>
        </p:blipFill>
        <p:spPr bwMode="gray">
          <a:xfrm>
            <a:off x="1055350" y="2377297"/>
            <a:ext cx="490909" cy="401652"/>
          </a:xfrm>
          <a:prstGeom prst="rect">
            <a:avLst/>
          </a:prstGeom>
        </p:spPr>
      </p:pic>
      <p:pic>
        <p:nvPicPr>
          <p:cNvPr id="86"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969075" y="2315535"/>
            <a:ext cx="653400" cy="534600"/>
          </a:xfrm>
          <a:prstGeom prst="rect">
            <a:avLst/>
          </a:prstGeom>
        </p:spPr>
      </p:pic>
      <p:sp>
        <p:nvSpPr>
          <p:cNvPr id="99" name="文本框 98"/>
          <p:cNvSpPr txBox="1"/>
          <p:nvPr/>
        </p:nvSpPr>
        <p:spPr bwMode="gray">
          <a:xfrm>
            <a:off x="4628570" y="3294034"/>
            <a:ext cx="1394934" cy="338554"/>
          </a:xfrm>
          <a:prstGeom prst="rect">
            <a:avLst/>
          </a:prstGeom>
          <a:noFill/>
        </p:spPr>
        <p:txBody>
          <a:bodyPr wrap="none" rtlCol="0">
            <a:spAutoFit/>
          </a:bodyPr>
          <a:lstStyle/>
          <a:p>
            <a:pPr fontAlgn="ctr"/>
            <a:r>
              <a:rPr lang="en-US" sz="1600"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Trusted zone</a:t>
            </a:r>
            <a:endParaRPr lang="en-US" altLang="zh-CN"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1650790" y="2179919"/>
            <a:ext cx="643125" cy="338554"/>
          </a:xfrm>
          <a:prstGeom prst="rect">
            <a:avLst/>
          </a:prstGeom>
          <a:noFill/>
        </p:spPr>
        <p:txBody>
          <a:bodyPr wrap="none" rtlCol="0">
            <a:spAutoFit/>
          </a:bodyPr>
          <a:lstStyle/>
          <a:p>
            <a:pPr fontAlgn="ctr"/>
            <a:r>
              <a:rPr lang="en-US" sz="1600" dirty="0" smtClean="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DMZ</a:t>
            </a:r>
            <a:endParaRPr lang="en-US" altLang="zh-CN" sz="16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3684523" y="1548758"/>
            <a:ext cx="1504567" cy="584775"/>
          </a:xfrm>
          <a:prstGeom prst="rect">
            <a:avLst/>
          </a:prstGeom>
          <a:noFill/>
        </p:spPr>
        <p:txBody>
          <a:bodyPr wrap="square" rtlCol="0">
            <a:spAutoFit/>
          </a:bodyPr>
          <a:lstStyle/>
          <a:p>
            <a:pPr algn="ctr" fontAlgn="ct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Untrusted zone</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3647176" y="2321225"/>
            <a:ext cx="2340157" cy="523220"/>
          </a:xfrm>
          <a:prstGeom prst="rect">
            <a:avLst/>
          </a:prstGeom>
          <a:noFill/>
        </p:spPr>
        <p:txBody>
          <a:bodyPr wrap="square" rtlCol="0">
            <a:spAutoFit/>
          </a:bodyPr>
          <a:lstStyle/>
          <a:p>
            <a:pPr fontAlgn="ct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Deploy security policies to control inter-zone traffic</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59"/>
          <p:cNvSpPr/>
          <p:nvPr/>
        </p:nvSpPr>
        <p:spPr bwMode="gray">
          <a:xfrm flipH="1">
            <a:off x="2841031" y="14987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64203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Overview of Firewall HSB</a:t>
            </a:r>
            <a:endParaRPr lang="en-US" altLang="zh-CN" dirty="0">
              <a:sym typeface="Huawei Sans" panose="020C0503030203020204" pitchFamily="34" charset="0"/>
            </a:endParaRPr>
          </a:p>
        </p:txBody>
      </p:sp>
      <p:grpSp>
        <p:nvGrpSpPr>
          <p:cNvPr id="3" name="Group 165"/>
          <p:cNvGrpSpPr/>
          <p:nvPr/>
        </p:nvGrpSpPr>
        <p:grpSpPr bwMode="gray">
          <a:xfrm rot="10800000">
            <a:off x="1893855" y="1462588"/>
            <a:ext cx="2803836" cy="866897"/>
            <a:chOff x="-1233037" y="914446"/>
            <a:chExt cx="1573823" cy="778776"/>
          </a:xfrm>
        </p:grpSpPr>
        <p:cxnSp>
          <p:nvCxnSpPr>
            <p:cNvPr id="4"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165"/>
          <p:cNvGrpSpPr/>
          <p:nvPr/>
        </p:nvGrpSpPr>
        <p:grpSpPr bwMode="gray">
          <a:xfrm>
            <a:off x="1893855" y="2409208"/>
            <a:ext cx="2803836" cy="1205915"/>
            <a:chOff x="-1233037" y="914446"/>
            <a:chExt cx="1573823" cy="778776"/>
          </a:xfrm>
        </p:grpSpPr>
        <p:cxnSp>
          <p:nvCxnSpPr>
            <p:cNvPr id="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Group 165"/>
          <p:cNvGrpSpPr/>
          <p:nvPr/>
        </p:nvGrpSpPr>
        <p:grpSpPr bwMode="gray">
          <a:xfrm rot="10800000">
            <a:off x="1893855" y="3535386"/>
            <a:ext cx="2803836" cy="1205915"/>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 name="Group 165"/>
          <p:cNvGrpSpPr/>
          <p:nvPr/>
        </p:nvGrpSpPr>
        <p:grpSpPr bwMode="gray">
          <a:xfrm rot="10800000">
            <a:off x="1001528" y="4839843"/>
            <a:ext cx="1689846" cy="867073"/>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5" name="Group 165"/>
          <p:cNvGrpSpPr/>
          <p:nvPr/>
        </p:nvGrpSpPr>
        <p:grpSpPr bwMode="gray">
          <a:xfrm rot="10800000">
            <a:off x="3876526" y="4839843"/>
            <a:ext cx="1689846" cy="867073"/>
            <a:chOff x="-1233037" y="914446"/>
            <a:chExt cx="1573823" cy="778776"/>
          </a:xfrm>
        </p:grpSpPr>
        <p:cxnSp>
          <p:nvCxnSpPr>
            <p:cNvPr id="1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8" name="图片 87" descr="汇聚交换机.png"/>
          <p:cNvPicPr>
            <a:picLocks noChangeAspect="1"/>
          </p:cNvPicPr>
          <p:nvPr/>
        </p:nvPicPr>
        <p:blipFill>
          <a:blip r:embed="rId3" cstate="print"/>
          <a:stretch>
            <a:fillRect/>
          </a:stretch>
        </p:blipFill>
        <p:spPr bwMode="gray">
          <a:xfrm>
            <a:off x="3050321" y="3334562"/>
            <a:ext cx="490909" cy="401653"/>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1600997" y="4595204"/>
            <a:ext cx="490909" cy="401653"/>
          </a:xfrm>
          <a:prstGeom prst="rect">
            <a:avLst/>
          </a:prstGeom>
        </p:spPr>
      </p:pic>
      <p:pic>
        <p:nvPicPr>
          <p:cNvPr id="20" name="图片 76" descr="接入交换机.png"/>
          <p:cNvPicPr>
            <a:picLocks noChangeAspect="1"/>
          </p:cNvPicPr>
          <p:nvPr/>
        </p:nvPicPr>
        <p:blipFill>
          <a:blip r:embed="rId4" cstate="print"/>
          <a:stretch>
            <a:fillRect/>
          </a:stretch>
        </p:blipFill>
        <p:spPr bwMode="gray">
          <a:xfrm>
            <a:off x="4499645" y="4595204"/>
            <a:ext cx="490909" cy="401653"/>
          </a:xfrm>
          <a:prstGeom prst="rect">
            <a:avLst/>
          </a:prstGeom>
        </p:spPr>
      </p:pic>
      <p:pic>
        <p:nvPicPr>
          <p:cNvPr id="21" name="图片 14" descr="日志告警服务器-蓝.png"/>
          <p:cNvPicPr>
            <a:picLocks noChangeAspect="1"/>
          </p:cNvPicPr>
          <p:nvPr/>
        </p:nvPicPr>
        <p:blipFill>
          <a:blip r:embed="rId5" cstate="print"/>
          <a:stretch>
            <a:fillRect/>
          </a:stretch>
        </p:blipFill>
        <p:spPr bwMode="gray">
          <a:xfrm>
            <a:off x="810253" y="5636315"/>
            <a:ext cx="490552" cy="306312"/>
          </a:xfrm>
          <a:prstGeom prst="rect">
            <a:avLst/>
          </a:prstGeom>
        </p:spPr>
      </p:pic>
      <p:pic>
        <p:nvPicPr>
          <p:cNvPr id="22" name="图片 47" descr="打印机.png"/>
          <p:cNvPicPr>
            <a:picLocks noChangeAspect="1"/>
          </p:cNvPicPr>
          <p:nvPr/>
        </p:nvPicPr>
        <p:blipFill>
          <a:blip r:embed="rId6" cstate="print"/>
          <a:stretch>
            <a:fillRect/>
          </a:stretch>
        </p:blipFill>
        <p:spPr bwMode="gray">
          <a:xfrm>
            <a:off x="3744764" y="5611909"/>
            <a:ext cx="444786" cy="365835"/>
          </a:xfrm>
          <a:prstGeom prst="rect">
            <a:avLst/>
          </a:prstGeom>
        </p:spPr>
      </p:pic>
      <p:grpSp>
        <p:nvGrpSpPr>
          <p:cNvPr id="23" name="组合 211"/>
          <p:cNvGrpSpPr/>
          <p:nvPr/>
        </p:nvGrpSpPr>
        <p:grpSpPr bwMode="gray">
          <a:xfrm>
            <a:off x="5270764" y="5707007"/>
            <a:ext cx="515863" cy="256225"/>
            <a:chOff x="5310188" y="1243013"/>
            <a:chExt cx="915988" cy="414338"/>
          </a:xfrm>
          <a:solidFill>
            <a:srgbClr val="7A7B7C"/>
          </a:solidFill>
        </p:grpSpPr>
        <p:sp>
          <p:nvSpPr>
            <p:cNvPr id="2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438414" y="5600662"/>
            <a:ext cx="445956" cy="377619"/>
            <a:chOff x="2557450" y="4936459"/>
            <a:chExt cx="445956" cy="343290"/>
          </a:xfrm>
        </p:grpSpPr>
        <p:pic>
          <p:nvPicPr>
            <p:cNvPr id="33"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34" name="矩形 33"/>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2873387" y="3798539"/>
            <a:ext cx="827471"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Core-SW</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568048" y="4657530"/>
            <a:ext cx="1056700" cy="276999"/>
          </a:xfrm>
          <a:prstGeom prst="rect">
            <a:avLst/>
          </a:prstGeom>
          <a:noFill/>
        </p:spPr>
        <p:txBody>
          <a:bodyPr wrap="none" rtlCol="0">
            <a:spAutoFit/>
          </a:bodyPr>
          <a:lstStyle/>
          <a:p>
            <a:pPr algn="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4974308" y="4657530"/>
            <a:ext cx="1056700" cy="276999"/>
          </a:xfrm>
          <a:prstGeom prst="rect">
            <a:avLst/>
          </a:prstGeom>
          <a:noFill/>
        </p:spPr>
        <p:txBody>
          <a:bodyPr wrap="none" rtlCol="0">
            <a:spAutoFit/>
          </a:bodyPr>
          <a:lstStyle/>
          <a:p>
            <a:pP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588291" y="600797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2160237" y="600797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2</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3497316" y="6007977"/>
            <a:ext cx="93968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055090" y="6007977"/>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00997" y="2172649"/>
            <a:ext cx="490909" cy="401653"/>
          </a:xfrm>
          <a:prstGeom prst="rect">
            <a:avLst/>
          </a:prstGeom>
        </p:spPr>
      </p:pic>
      <p:pic>
        <p:nvPicPr>
          <p:cNvPr id="4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499645" y="2172649"/>
            <a:ext cx="490909" cy="401653"/>
          </a:xfrm>
          <a:prstGeom prst="rect">
            <a:avLst/>
          </a:prstGeom>
        </p:spPr>
      </p:pic>
      <p:sp>
        <p:nvSpPr>
          <p:cNvPr id="44" name="Freeform 159"/>
          <p:cNvSpPr/>
          <p:nvPr/>
        </p:nvSpPr>
        <p:spPr bwMode="gray">
          <a:xfrm flipH="1">
            <a:off x="2841034" y="134149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Straight Connector 167"/>
          <p:cNvCxnSpPr>
            <a:stCxn id="43" idx="1"/>
            <a:endCxn id="42" idx="3"/>
          </p:cNvCxnSpPr>
          <p:nvPr/>
        </p:nvCxnSpPr>
        <p:spPr bwMode="gray">
          <a:xfrm flipH="1">
            <a:off x="2091906" y="2373476"/>
            <a:ext cx="24077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bwMode="gray">
          <a:xfrm>
            <a:off x="6363749" y="1691660"/>
            <a:ext cx="5382164" cy="134878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one firewall is deployed at the egress of the network and a fault occurs on it, services on the entire network will be adversely affected. Network reliability needs to be improved.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Multiple firewalls can be deployed to improve reliability. Service continuity must be ensured during device switchover.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363750" y="1269047"/>
            <a:ext cx="5382163"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Requirement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6363749" y="3512093"/>
            <a:ext cx="5382164" cy="2521517"/>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Two firewalls are deployed and work in hot standby (HSB) mode.</a:t>
            </a:r>
          </a:p>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HSB requires two firewalls with the same hardware and software configurations.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two firewalls are connected through an independent link, which is usually called a heartbeat link. The two firewalls learn the health status of each other and back up configurations and entries (such as session table entries and IPsec SAs) to each other through the heartbeat link.</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18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one firewall fails, services can be smoothly switched over to the other firewall to ensure service continuity.</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363750" y="3089480"/>
            <a:ext cx="5382163"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Solution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p:cNvCxnSpPr/>
          <p:nvPr/>
        </p:nvCxnSpPr>
        <p:spPr bwMode="gray">
          <a:xfrm>
            <a:off x="2277723" y="2574302"/>
            <a:ext cx="1978936" cy="0"/>
          </a:xfrm>
          <a:prstGeom prst="straightConnector1">
            <a:avLst/>
          </a:prstGeom>
          <a:ln w="1905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3037552" y="2586518"/>
            <a:ext cx="893193" cy="276999"/>
          </a:xfrm>
          <a:prstGeom prst="rect">
            <a:avLst/>
          </a:prstGeom>
          <a:noFill/>
        </p:spPr>
        <p:txBody>
          <a:bodyPr wrap="none" rtlCol="0">
            <a:spAutoFit/>
          </a:bodyPr>
          <a:lstStyle/>
          <a:p>
            <a:pPr fontAlgn="ctr"/>
            <a:r>
              <a:rPr lang="en-US" sz="12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Heartbeat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51093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NAT</a:t>
            </a:r>
            <a:endParaRPr lang="en-US" altLang="zh-CN" dirty="0">
              <a:sym typeface="Huawei Sans" panose="020C0503030203020204" pitchFamily="34" charset="0"/>
            </a:endParaRPr>
          </a:p>
        </p:txBody>
      </p:sp>
      <p:cxnSp>
        <p:nvCxnSpPr>
          <p:cNvPr id="54" name="Straight Connector 167"/>
          <p:cNvCxnSpPr/>
          <p:nvPr/>
        </p:nvCxnSpPr>
        <p:spPr bwMode="gray">
          <a:xfrm>
            <a:off x="3574740" y="1900489"/>
            <a:ext cx="0" cy="30443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p:nvPr/>
        </p:nvCxnSpPr>
        <p:spPr bwMode="gray">
          <a:xfrm flipH="1">
            <a:off x="1821050" y="3682347"/>
            <a:ext cx="160909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0" name="Group 165"/>
          <p:cNvGrpSpPr/>
          <p:nvPr/>
        </p:nvGrpSpPr>
        <p:grpSpPr bwMode="gray">
          <a:xfrm rot="10800000">
            <a:off x="2735464" y="4769751"/>
            <a:ext cx="1689846" cy="867073"/>
            <a:chOff x="-1233037" y="914446"/>
            <a:chExt cx="1573823" cy="778776"/>
          </a:xfrm>
        </p:grpSpPr>
        <p:cxnSp>
          <p:nvCxnSpPr>
            <p:cNvPr id="6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7" name="图片 76" descr="接入交换机.png"/>
          <p:cNvPicPr>
            <a:picLocks noChangeAspect="1"/>
          </p:cNvPicPr>
          <p:nvPr/>
        </p:nvPicPr>
        <p:blipFill>
          <a:blip r:embed="rId3" cstate="print"/>
          <a:stretch>
            <a:fillRect/>
          </a:stretch>
        </p:blipFill>
        <p:spPr bwMode="gray">
          <a:xfrm>
            <a:off x="3283387" y="4554559"/>
            <a:ext cx="594000" cy="486000"/>
          </a:xfrm>
          <a:prstGeom prst="rect">
            <a:avLst/>
          </a:prstGeom>
        </p:spPr>
      </p:pic>
      <p:pic>
        <p:nvPicPr>
          <p:cNvPr id="69" name="图片 14" descr="日志告警服务器-蓝.png"/>
          <p:cNvPicPr>
            <a:picLocks noChangeAspect="1"/>
          </p:cNvPicPr>
          <p:nvPr/>
        </p:nvPicPr>
        <p:blipFill>
          <a:blip r:embed="rId4" cstate="print"/>
          <a:stretch>
            <a:fillRect/>
          </a:stretch>
        </p:blipFill>
        <p:spPr bwMode="gray">
          <a:xfrm>
            <a:off x="2544189" y="5566223"/>
            <a:ext cx="490552" cy="306312"/>
          </a:xfrm>
          <a:prstGeom prst="rect">
            <a:avLst/>
          </a:prstGeom>
        </p:spPr>
      </p:pic>
      <p:grpSp>
        <p:nvGrpSpPr>
          <p:cNvPr id="80" name="组合 79"/>
          <p:cNvGrpSpPr/>
          <p:nvPr/>
        </p:nvGrpSpPr>
        <p:grpSpPr bwMode="gray">
          <a:xfrm>
            <a:off x="4172350" y="5530570"/>
            <a:ext cx="445956" cy="377619"/>
            <a:chOff x="2557450" y="4936459"/>
            <a:chExt cx="445956" cy="343290"/>
          </a:xfrm>
        </p:grpSpPr>
        <p:pic>
          <p:nvPicPr>
            <p:cNvPr id="81" name="图片 11" descr="开放网络-蓝.png"/>
            <p:cNvPicPr>
              <a:picLocks noChangeAspect="1"/>
            </p:cNvPicPr>
            <p:nvPr/>
          </p:nvPicPr>
          <p:blipFill>
            <a:blip r:embed="rId5" cstate="print"/>
            <a:stretch>
              <a:fillRect/>
            </a:stretch>
          </p:blipFill>
          <p:spPr bwMode="gray">
            <a:xfrm>
              <a:off x="2557450" y="4936459"/>
              <a:ext cx="445956" cy="343290"/>
            </a:xfrm>
            <a:prstGeom prst="rect">
              <a:avLst/>
            </a:prstGeom>
          </p:spPr>
        </p:pic>
        <p:sp>
          <p:nvSpPr>
            <p:cNvPr id="82" name="矩形 81"/>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文本框 85"/>
          <p:cNvSpPr txBox="1"/>
          <p:nvPr/>
        </p:nvSpPr>
        <p:spPr bwMode="gray">
          <a:xfrm>
            <a:off x="2184371" y="5937885"/>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1</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3803041" y="5937885"/>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Terminal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40" descr="交换机.png"/>
          <p:cNvPicPr>
            <a:picLocks noChangeAspect="1"/>
          </p:cNvPicPr>
          <p:nvPr/>
        </p:nvPicPr>
        <p:blipFill>
          <a:blip r:embed="rId6" cstate="print"/>
          <a:stretch>
            <a:fillRect/>
          </a:stretch>
        </p:blipFill>
        <p:spPr bwMode="gray">
          <a:xfrm>
            <a:off x="1352400" y="3485686"/>
            <a:ext cx="490909" cy="401652"/>
          </a:xfrm>
          <a:prstGeom prst="rect">
            <a:avLst/>
          </a:prstGeom>
        </p:spPr>
      </p:pic>
      <p:pic>
        <p:nvPicPr>
          <p:cNvPr id="91"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95825" y="3448224"/>
            <a:ext cx="594000" cy="486000"/>
          </a:xfrm>
          <a:prstGeom prst="rect">
            <a:avLst/>
          </a:prstGeom>
        </p:spPr>
      </p:pic>
      <p:sp>
        <p:nvSpPr>
          <p:cNvPr id="96" name="Freeform 159"/>
          <p:cNvSpPr/>
          <p:nvPr/>
        </p:nvSpPr>
        <p:spPr bwMode="gray">
          <a:xfrm flipH="1">
            <a:off x="2465047" y="1253445"/>
            <a:ext cx="2255550" cy="1179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6096000" y="1691660"/>
            <a:ext cx="5649913" cy="116648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fontAlgn="ctr">
              <a:lnSpc>
                <a:spcPts val="16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When an intranet user (using a private IP address) needs to access the Internet, the source IP address needs to be translated into a public IP address.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lnSpc>
                <a:spcPts val="16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Extranet users need to access the server (such as the web server) that uses a private IP address.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6096002" y="1269047"/>
            <a:ext cx="5649912"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Requirement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379057" y="3472559"/>
            <a:ext cx="973343"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Web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10.1.1.1/24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6096000" y="3329794"/>
            <a:ext cx="5649913" cy="2946722"/>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fontAlgn="ctr">
              <a:lnSpc>
                <a:spcPts val="16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NAT translates between private and public IP addresses carried in the headers of IP data packets.</a:t>
            </a:r>
          </a:p>
          <a:p>
            <a:pPr marL="174625" indent="-174625" fontAlgn="ctr">
              <a:lnSpc>
                <a:spcPts val="16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Common NAT: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0363" lvl="1" indent="-184150" defTabSz="914034" fontAlgn="ctr">
              <a:lnSpc>
                <a:spcPts val="2000"/>
              </a:lnSpc>
              <a:spcAft>
                <a:spcPts val="600"/>
              </a:spcAft>
              <a:buFont typeface="Huawei Sans" panose="020C0503030203020204" pitchFamily="34" charset="0"/>
              <a:buChar char="▫"/>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IP address-based NAT:</a:t>
            </a:r>
          </a:p>
          <a:p>
            <a:pPr marL="536575" lvl="2" indent="-176213" fontAlgn="ctr">
              <a:lnSpc>
                <a:spcPts val="1600"/>
              </a:lnSpc>
              <a:spcAft>
                <a:spcPts val="600"/>
              </a:spcAft>
              <a:buSzPct val="50000"/>
              <a:buFont typeface="Wingdings" panose="05000000000000000000" pitchFamily="2" charset="2"/>
              <a:buChar char="n"/>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No-PAT</a:t>
            </a:r>
          </a:p>
          <a:p>
            <a:pPr marL="536575" lvl="2" indent="-176213" fontAlgn="ctr">
              <a:lnSpc>
                <a:spcPts val="1600"/>
              </a:lnSpc>
              <a:spcAft>
                <a:spcPts val="600"/>
              </a:spcAft>
              <a:buSzPct val="50000"/>
              <a:buFont typeface="Wingdings" panose="05000000000000000000" pitchFamily="2" charset="2"/>
              <a:buChar char="n"/>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address and port translation (NAPT)</a:t>
            </a:r>
          </a:p>
          <a:p>
            <a:pPr marL="360363" lvl="1" indent="-184150" defTabSz="914034" fontAlgn="ctr">
              <a:lnSpc>
                <a:spcPts val="2000"/>
              </a:lnSpc>
              <a:spcAft>
                <a:spcPts val="600"/>
              </a:spcAft>
              <a:buFont typeface="Huawei Sans" panose="020C0503030203020204" pitchFamily="34" charset="0"/>
              <a:buChar char="▫"/>
            </a:pP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IP address-based NAT:</a:t>
            </a:r>
          </a:p>
          <a:p>
            <a:pPr marL="536575" lvl="2" indent="-176213" fontAlgn="ctr">
              <a:lnSpc>
                <a:spcPts val="1600"/>
              </a:lnSpc>
              <a:spcAft>
                <a:spcPts val="600"/>
              </a:spcAft>
              <a:buSzPct val="50000"/>
              <a:buFont typeface="Wingdings" panose="05000000000000000000" pitchFamily="2" charset="2"/>
              <a:buChar char="n"/>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NAT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6096002" y="2907181"/>
            <a:ext cx="5649912" cy="373577"/>
          </a:xfrm>
          <a:prstGeom prst="roundRect">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Arial"/>
              </a:defRPr>
            </a:lvl1p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3" name="组合 359"/>
          <p:cNvGrpSpPr>
            <a:grpSpLocks/>
          </p:cNvGrpSpPr>
          <p:nvPr/>
        </p:nvGrpSpPr>
        <p:grpSpPr bwMode="gray">
          <a:xfrm>
            <a:off x="4184727" y="1435226"/>
            <a:ext cx="740313" cy="738436"/>
            <a:chOff x="5201430" y="773893"/>
            <a:chExt cx="990630" cy="990630"/>
          </a:xfrm>
        </p:grpSpPr>
        <p:sp>
          <p:nvSpPr>
            <p:cNvPr id="104" name="Freeform 167"/>
            <p:cNvSpPr>
              <a:spLocks/>
            </p:cNvSpPr>
            <p:nvPr/>
          </p:nvSpPr>
          <p:spPr bwMode="gray">
            <a:xfrm>
              <a:off x="5201430" y="773893"/>
              <a:ext cx="990630" cy="990630"/>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29"/>
                  </a:moveTo>
                  <a:lnTo>
                    <a:pt x="2659" y="1329"/>
                  </a:lnTo>
                  <a:cubicBezTo>
                    <a:pt x="2659" y="2064"/>
                    <a:pt x="2064" y="2659"/>
                    <a:pt x="1330" y="2659"/>
                  </a:cubicBezTo>
                  <a:cubicBezTo>
                    <a:pt x="595" y="2659"/>
                    <a:pt x="0" y="2064"/>
                    <a:pt x="0" y="1329"/>
                  </a:cubicBezTo>
                  <a:cubicBezTo>
                    <a:pt x="0" y="595"/>
                    <a:pt x="595" y="0"/>
                    <a:pt x="1330" y="0"/>
                  </a:cubicBezTo>
                  <a:cubicBezTo>
                    <a:pt x="2064" y="0"/>
                    <a:pt x="2659" y="595"/>
                    <a:pt x="2659" y="1329"/>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5" name="组合 338"/>
            <p:cNvGrpSpPr>
              <a:grpSpLocks/>
            </p:cNvGrpSpPr>
            <p:nvPr/>
          </p:nvGrpSpPr>
          <p:grpSpPr bwMode="gray">
            <a:xfrm>
              <a:off x="5362575" y="935038"/>
              <a:ext cx="668338" cy="668338"/>
              <a:chOff x="5362575" y="935038"/>
              <a:chExt cx="668338" cy="668338"/>
            </a:xfrm>
          </p:grpSpPr>
          <p:sp>
            <p:nvSpPr>
              <p:cNvPr id="106" name="Freeform 168"/>
              <p:cNvSpPr>
                <a:spLocks/>
              </p:cNvSpPr>
              <p:nvPr/>
            </p:nvSpPr>
            <p:spPr bwMode="gray">
              <a:xfrm>
                <a:off x="5362575" y="935038"/>
                <a:ext cx="668338" cy="668338"/>
              </a:xfrm>
              <a:custGeom>
                <a:avLst/>
                <a:gdLst>
                  <a:gd name="T0" fmla="*/ 2147483647 w 1592"/>
                  <a:gd name="T1" fmla="*/ 2147483647 h 1591"/>
                  <a:gd name="T2" fmla="*/ 2147483647 w 1592"/>
                  <a:gd name="T3" fmla="*/ 2147483647 h 1591"/>
                  <a:gd name="T4" fmla="*/ 0 w 1592"/>
                  <a:gd name="T5" fmla="*/ 2147483647 h 1591"/>
                  <a:gd name="T6" fmla="*/ 2147483647 w 1592"/>
                  <a:gd name="T7" fmla="*/ 0 h 1591"/>
                  <a:gd name="T8" fmla="*/ 2147483647 w 1592"/>
                  <a:gd name="T9" fmla="*/ 2147483647 h 1591"/>
                  <a:gd name="T10" fmla="*/ 2147483647 w 1592"/>
                  <a:gd name="T11" fmla="*/ 2147483647 h 1591"/>
                  <a:gd name="T12" fmla="*/ 2147483647 w 1592"/>
                  <a:gd name="T13" fmla="*/ 2147483647 h 1591"/>
                  <a:gd name="T14" fmla="*/ 2147483647 w 1592"/>
                  <a:gd name="T15" fmla="*/ 2147483647 h 1591"/>
                  <a:gd name="T16" fmla="*/ 2147483647 w 1592"/>
                  <a:gd name="T17" fmla="*/ 2147483647 h 1591"/>
                  <a:gd name="T18" fmla="*/ 2147483647 w 1592"/>
                  <a:gd name="T19" fmla="*/ 2147483647 h 1591"/>
                  <a:gd name="T20" fmla="*/ 2147483647 w 1592"/>
                  <a:gd name="T21" fmla="*/ 2147483647 h 1591"/>
                  <a:gd name="T22" fmla="*/ 2147483647 w 1592"/>
                  <a:gd name="T23" fmla="*/ 2147483647 h 1591"/>
                  <a:gd name="T24" fmla="*/ 2147483647 w 1592"/>
                  <a:gd name="T25" fmla="*/ 2147483647 h 1591"/>
                  <a:gd name="T26" fmla="*/ 2147483647 w 1592"/>
                  <a:gd name="T27" fmla="*/ 2147483647 h 1591"/>
                  <a:gd name="T28" fmla="*/ 2147483647 w 1592"/>
                  <a:gd name="T29" fmla="*/ 2147483647 h 1591"/>
                  <a:gd name="T30" fmla="*/ 2147483647 w 1592"/>
                  <a:gd name="T31" fmla="*/ 2147483647 h 1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92"/>
                  <a:gd name="T49" fmla="*/ 0 h 1591"/>
                  <a:gd name="T50" fmla="*/ 1592 w 1592"/>
                  <a:gd name="T51" fmla="*/ 1591 h 159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92" h="1591">
                    <a:moveTo>
                      <a:pt x="796" y="1591"/>
                    </a:moveTo>
                    <a:lnTo>
                      <a:pt x="796" y="1591"/>
                    </a:lnTo>
                    <a:cubicBezTo>
                      <a:pt x="357" y="1591"/>
                      <a:pt x="0" y="1234"/>
                      <a:pt x="0" y="795"/>
                    </a:cubicBezTo>
                    <a:cubicBezTo>
                      <a:pt x="0" y="357"/>
                      <a:pt x="357" y="0"/>
                      <a:pt x="796" y="0"/>
                    </a:cubicBezTo>
                    <a:cubicBezTo>
                      <a:pt x="1234" y="0"/>
                      <a:pt x="1592" y="357"/>
                      <a:pt x="1592" y="795"/>
                    </a:cubicBezTo>
                    <a:cubicBezTo>
                      <a:pt x="1592" y="957"/>
                      <a:pt x="1543" y="1113"/>
                      <a:pt x="1452" y="1246"/>
                    </a:cubicBezTo>
                    <a:cubicBezTo>
                      <a:pt x="1442" y="1261"/>
                      <a:pt x="1421" y="1265"/>
                      <a:pt x="1406" y="1254"/>
                    </a:cubicBezTo>
                    <a:cubicBezTo>
                      <a:pt x="1391" y="1244"/>
                      <a:pt x="1387" y="1223"/>
                      <a:pt x="1397" y="1208"/>
                    </a:cubicBezTo>
                    <a:cubicBezTo>
                      <a:pt x="1481" y="1086"/>
                      <a:pt x="1525" y="944"/>
                      <a:pt x="1525" y="795"/>
                    </a:cubicBezTo>
                    <a:cubicBezTo>
                      <a:pt x="1525" y="393"/>
                      <a:pt x="1198" y="66"/>
                      <a:pt x="796" y="66"/>
                    </a:cubicBezTo>
                    <a:cubicBezTo>
                      <a:pt x="393" y="66"/>
                      <a:pt x="66" y="393"/>
                      <a:pt x="66" y="795"/>
                    </a:cubicBezTo>
                    <a:cubicBezTo>
                      <a:pt x="66" y="1198"/>
                      <a:pt x="393" y="1525"/>
                      <a:pt x="796" y="1525"/>
                    </a:cubicBezTo>
                    <a:cubicBezTo>
                      <a:pt x="944" y="1525"/>
                      <a:pt x="1087" y="1480"/>
                      <a:pt x="1209" y="1396"/>
                    </a:cubicBezTo>
                    <a:cubicBezTo>
                      <a:pt x="1225" y="1386"/>
                      <a:pt x="1245" y="1389"/>
                      <a:pt x="1256" y="1405"/>
                    </a:cubicBezTo>
                    <a:cubicBezTo>
                      <a:pt x="1266" y="1420"/>
                      <a:pt x="1262" y="1440"/>
                      <a:pt x="1247" y="1451"/>
                    </a:cubicBezTo>
                    <a:cubicBezTo>
                      <a:pt x="1114" y="1543"/>
                      <a:pt x="958" y="1591"/>
                      <a:pt x="796" y="159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69"/>
              <p:cNvSpPr>
                <a:spLocks/>
              </p:cNvSpPr>
              <p:nvPr/>
            </p:nvSpPr>
            <p:spPr bwMode="gray">
              <a:xfrm>
                <a:off x="5503863" y="1265238"/>
                <a:ext cx="385763" cy="338138"/>
              </a:xfrm>
              <a:custGeom>
                <a:avLst/>
                <a:gdLst>
                  <a:gd name="T0" fmla="*/ 2147483647 w 919"/>
                  <a:gd name="T1" fmla="*/ 2147483647 h 805"/>
                  <a:gd name="T2" fmla="*/ 2147483647 w 919"/>
                  <a:gd name="T3" fmla="*/ 2147483647 h 805"/>
                  <a:gd name="T4" fmla="*/ 2147483647 w 919"/>
                  <a:gd name="T5" fmla="*/ 2147483647 h 805"/>
                  <a:gd name="T6" fmla="*/ 2147483647 w 919"/>
                  <a:gd name="T7" fmla="*/ 2147483647 h 805"/>
                  <a:gd name="T8" fmla="*/ 2147483647 w 919"/>
                  <a:gd name="T9" fmla="*/ 0 h 805"/>
                  <a:gd name="T10" fmla="*/ 2147483647 w 919"/>
                  <a:gd name="T11" fmla="*/ 2147483647 h 805"/>
                  <a:gd name="T12" fmla="*/ 2147483647 w 919"/>
                  <a:gd name="T13" fmla="*/ 2147483647 h 805"/>
                  <a:gd name="T14" fmla="*/ 2147483647 w 919"/>
                  <a:gd name="T15" fmla="*/ 2147483647 h 805"/>
                  <a:gd name="T16" fmla="*/ 2147483647 w 919"/>
                  <a:gd name="T17" fmla="*/ 0 h 805"/>
                  <a:gd name="T18" fmla="*/ 2147483647 w 919"/>
                  <a:gd name="T19" fmla="*/ 0 h 805"/>
                  <a:gd name="T20" fmla="*/ 2147483647 w 919"/>
                  <a:gd name="T21" fmla="*/ 2147483647 h 805"/>
                  <a:gd name="T22" fmla="*/ 2147483647 w 919"/>
                  <a:gd name="T23" fmla="*/ 2147483647 h 8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9"/>
                  <a:gd name="T37" fmla="*/ 0 h 805"/>
                  <a:gd name="T38" fmla="*/ 919 w 919"/>
                  <a:gd name="T39" fmla="*/ 805 h 8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9" h="805">
                    <a:moveTo>
                      <a:pt x="460" y="805"/>
                    </a:moveTo>
                    <a:lnTo>
                      <a:pt x="460" y="805"/>
                    </a:lnTo>
                    <a:cubicBezTo>
                      <a:pt x="210" y="805"/>
                      <a:pt x="8" y="467"/>
                      <a:pt x="1" y="34"/>
                    </a:cubicBezTo>
                    <a:cubicBezTo>
                      <a:pt x="0" y="16"/>
                      <a:pt x="15" y="0"/>
                      <a:pt x="34" y="0"/>
                    </a:cubicBezTo>
                    <a:cubicBezTo>
                      <a:pt x="52" y="0"/>
                      <a:pt x="67" y="14"/>
                      <a:pt x="67" y="33"/>
                    </a:cubicBezTo>
                    <a:cubicBezTo>
                      <a:pt x="74" y="422"/>
                      <a:pt x="250" y="739"/>
                      <a:pt x="460" y="739"/>
                    </a:cubicBezTo>
                    <a:cubicBezTo>
                      <a:pt x="669" y="739"/>
                      <a:pt x="845" y="422"/>
                      <a:pt x="852" y="33"/>
                    </a:cubicBezTo>
                    <a:cubicBezTo>
                      <a:pt x="852" y="15"/>
                      <a:pt x="867" y="0"/>
                      <a:pt x="885" y="0"/>
                    </a:cubicBezTo>
                    <a:cubicBezTo>
                      <a:pt x="885" y="0"/>
                      <a:pt x="885" y="0"/>
                      <a:pt x="886" y="0"/>
                    </a:cubicBezTo>
                    <a:cubicBezTo>
                      <a:pt x="904" y="1"/>
                      <a:pt x="919" y="16"/>
                      <a:pt x="918" y="34"/>
                    </a:cubicBezTo>
                    <a:cubicBezTo>
                      <a:pt x="911" y="467"/>
                      <a:pt x="709" y="805"/>
                      <a:pt x="460" y="80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70"/>
              <p:cNvSpPr>
                <a:spLocks/>
              </p:cNvSpPr>
              <p:nvPr/>
            </p:nvSpPr>
            <p:spPr bwMode="gray">
              <a:xfrm>
                <a:off x="5534025" y="935038"/>
                <a:ext cx="325438" cy="166688"/>
              </a:xfrm>
              <a:custGeom>
                <a:avLst/>
                <a:gdLst>
                  <a:gd name="T0" fmla="*/ 2147483647 w 775"/>
                  <a:gd name="T1" fmla="*/ 2147483647 h 398"/>
                  <a:gd name="T2" fmla="*/ 2147483647 w 775"/>
                  <a:gd name="T3" fmla="*/ 2147483647 h 398"/>
                  <a:gd name="T4" fmla="*/ 2147483647 w 775"/>
                  <a:gd name="T5" fmla="*/ 2147483647 h 398"/>
                  <a:gd name="T6" fmla="*/ 2147483647 w 775"/>
                  <a:gd name="T7" fmla="*/ 2147483647 h 398"/>
                  <a:gd name="T8" fmla="*/ 2147483647 w 775"/>
                  <a:gd name="T9" fmla="*/ 2147483647 h 398"/>
                  <a:gd name="T10" fmla="*/ 2147483647 w 775"/>
                  <a:gd name="T11" fmla="*/ 2147483647 h 398"/>
                  <a:gd name="T12" fmla="*/ 2147483647 w 775"/>
                  <a:gd name="T13" fmla="*/ 2147483647 h 398"/>
                  <a:gd name="T14" fmla="*/ 2147483647 w 775"/>
                  <a:gd name="T15" fmla="*/ 0 h 398"/>
                  <a:gd name="T16" fmla="*/ 2147483647 w 775"/>
                  <a:gd name="T17" fmla="*/ 2147483647 h 398"/>
                  <a:gd name="T18" fmla="*/ 2147483647 w 775"/>
                  <a:gd name="T19" fmla="*/ 2147483647 h 398"/>
                  <a:gd name="T20" fmla="*/ 2147483647 w 775"/>
                  <a:gd name="T21" fmla="*/ 2147483647 h 3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75"/>
                  <a:gd name="T34" fmla="*/ 0 h 398"/>
                  <a:gd name="T35" fmla="*/ 775 w 775"/>
                  <a:gd name="T36" fmla="*/ 398 h 3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75" h="398">
                    <a:moveTo>
                      <a:pt x="737" y="398"/>
                    </a:moveTo>
                    <a:lnTo>
                      <a:pt x="737" y="398"/>
                    </a:lnTo>
                    <a:cubicBezTo>
                      <a:pt x="724" y="398"/>
                      <a:pt x="711" y="390"/>
                      <a:pt x="706" y="377"/>
                    </a:cubicBezTo>
                    <a:cubicBezTo>
                      <a:pt x="631" y="182"/>
                      <a:pt x="512" y="66"/>
                      <a:pt x="386" y="66"/>
                    </a:cubicBezTo>
                    <a:cubicBezTo>
                      <a:pt x="262" y="66"/>
                      <a:pt x="143" y="179"/>
                      <a:pt x="69" y="368"/>
                    </a:cubicBezTo>
                    <a:cubicBezTo>
                      <a:pt x="62" y="385"/>
                      <a:pt x="43" y="393"/>
                      <a:pt x="26" y="386"/>
                    </a:cubicBezTo>
                    <a:cubicBezTo>
                      <a:pt x="9" y="380"/>
                      <a:pt x="0" y="360"/>
                      <a:pt x="7" y="343"/>
                    </a:cubicBezTo>
                    <a:cubicBezTo>
                      <a:pt x="92" y="128"/>
                      <a:pt x="233" y="0"/>
                      <a:pt x="386" y="0"/>
                    </a:cubicBezTo>
                    <a:cubicBezTo>
                      <a:pt x="540" y="0"/>
                      <a:pt x="683" y="132"/>
                      <a:pt x="768" y="353"/>
                    </a:cubicBezTo>
                    <a:cubicBezTo>
                      <a:pt x="775" y="370"/>
                      <a:pt x="766" y="390"/>
                      <a:pt x="749" y="396"/>
                    </a:cubicBezTo>
                    <a:cubicBezTo>
                      <a:pt x="745" y="398"/>
                      <a:pt x="741" y="398"/>
                      <a:pt x="737" y="3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71"/>
              <p:cNvSpPr>
                <a:spLocks/>
              </p:cNvSpPr>
              <p:nvPr/>
            </p:nvSpPr>
            <p:spPr bwMode="gray">
              <a:xfrm>
                <a:off x="5362575" y="1265238"/>
                <a:ext cx="666750" cy="26988"/>
              </a:xfrm>
              <a:custGeom>
                <a:avLst/>
                <a:gdLst>
                  <a:gd name="T0" fmla="*/ 2147483647 w 1590"/>
                  <a:gd name="T1" fmla="*/ 2147483647 h 67"/>
                  <a:gd name="T2" fmla="*/ 2147483647 w 1590"/>
                  <a:gd name="T3" fmla="*/ 2147483647 h 67"/>
                  <a:gd name="T4" fmla="*/ 2147483647 w 1590"/>
                  <a:gd name="T5" fmla="*/ 2147483647 h 67"/>
                  <a:gd name="T6" fmla="*/ 0 w 1590"/>
                  <a:gd name="T7" fmla="*/ 2147483647 h 67"/>
                  <a:gd name="T8" fmla="*/ 2147483647 w 1590"/>
                  <a:gd name="T9" fmla="*/ 0 h 67"/>
                  <a:gd name="T10" fmla="*/ 2147483647 w 1590"/>
                  <a:gd name="T11" fmla="*/ 0 h 67"/>
                  <a:gd name="T12" fmla="*/ 2147483647 w 1590"/>
                  <a:gd name="T13" fmla="*/ 2147483647 h 67"/>
                  <a:gd name="T14" fmla="*/ 2147483647 w 1590"/>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1590"/>
                  <a:gd name="T25" fmla="*/ 0 h 67"/>
                  <a:gd name="T26" fmla="*/ 1590 w 1590"/>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0" h="67">
                    <a:moveTo>
                      <a:pt x="1557" y="67"/>
                    </a:moveTo>
                    <a:lnTo>
                      <a:pt x="1557" y="67"/>
                    </a:lnTo>
                    <a:lnTo>
                      <a:pt x="33" y="67"/>
                    </a:lnTo>
                    <a:cubicBezTo>
                      <a:pt x="15" y="67"/>
                      <a:pt x="0" y="52"/>
                      <a:pt x="0" y="33"/>
                    </a:cubicBezTo>
                    <a:cubicBezTo>
                      <a:pt x="0" y="15"/>
                      <a:pt x="15" y="0"/>
                      <a:pt x="33" y="0"/>
                    </a:cubicBezTo>
                    <a:lnTo>
                      <a:pt x="1557" y="0"/>
                    </a:lnTo>
                    <a:cubicBezTo>
                      <a:pt x="1575" y="0"/>
                      <a:pt x="1590" y="15"/>
                      <a:pt x="1590" y="33"/>
                    </a:cubicBezTo>
                    <a:cubicBezTo>
                      <a:pt x="1590" y="52"/>
                      <a:pt x="1575" y="67"/>
                      <a:pt x="1557" y="6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72"/>
              <p:cNvSpPr>
                <a:spLocks/>
              </p:cNvSpPr>
              <p:nvPr/>
            </p:nvSpPr>
            <p:spPr bwMode="gray">
              <a:xfrm>
                <a:off x="5681663" y="1265238"/>
                <a:ext cx="28575" cy="338138"/>
              </a:xfrm>
              <a:custGeom>
                <a:avLst/>
                <a:gdLst>
                  <a:gd name="T0" fmla="*/ 2147483647 w 67"/>
                  <a:gd name="T1" fmla="*/ 2147483647 h 805"/>
                  <a:gd name="T2" fmla="*/ 2147483647 w 67"/>
                  <a:gd name="T3" fmla="*/ 2147483647 h 805"/>
                  <a:gd name="T4" fmla="*/ 0 w 67"/>
                  <a:gd name="T5" fmla="*/ 2147483647 h 805"/>
                  <a:gd name="T6" fmla="*/ 0 w 67"/>
                  <a:gd name="T7" fmla="*/ 2147483647 h 805"/>
                  <a:gd name="T8" fmla="*/ 2147483647 w 67"/>
                  <a:gd name="T9" fmla="*/ 0 h 805"/>
                  <a:gd name="T10" fmla="*/ 2147483647 w 67"/>
                  <a:gd name="T11" fmla="*/ 2147483647 h 805"/>
                  <a:gd name="T12" fmla="*/ 2147483647 w 67"/>
                  <a:gd name="T13" fmla="*/ 2147483647 h 805"/>
                  <a:gd name="T14" fmla="*/ 2147483647 w 67"/>
                  <a:gd name="T15" fmla="*/ 2147483647 h 805"/>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805"/>
                  <a:gd name="T26" fmla="*/ 67 w 67"/>
                  <a:gd name="T27" fmla="*/ 805 h 8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805">
                    <a:moveTo>
                      <a:pt x="34" y="805"/>
                    </a:moveTo>
                    <a:lnTo>
                      <a:pt x="34" y="805"/>
                    </a:lnTo>
                    <a:cubicBezTo>
                      <a:pt x="15" y="805"/>
                      <a:pt x="0" y="790"/>
                      <a:pt x="0" y="772"/>
                    </a:cubicBezTo>
                    <a:lnTo>
                      <a:pt x="0" y="34"/>
                    </a:lnTo>
                    <a:cubicBezTo>
                      <a:pt x="0" y="15"/>
                      <a:pt x="15" y="0"/>
                      <a:pt x="34" y="0"/>
                    </a:cubicBezTo>
                    <a:cubicBezTo>
                      <a:pt x="52" y="0"/>
                      <a:pt x="67" y="15"/>
                      <a:pt x="67" y="34"/>
                    </a:cubicBezTo>
                    <a:lnTo>
                      <a:pt x="67" y="772"/>
                    </a:lnTo>
                    <a:cubicBezTo>
                      <a:pt x="67" y="790"/>
                      <a:pt x="52" y="805"/>
                      <a:pt x="34" y="805"/>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73"/>
              <p:cNvSpPr>
                <a:spLocks/>
              </p:cNvSpPr>
              <p:nvPr/>
            </p:nvSpPr>
            <p:spPr bwMode="gray">
              <a:xfrm>
                <a:off x="5681663" y="935038"/>
                <a:ext cx="28575" cy="166688"/>
              </a:xfrm>
              <a:custGeom>
                <a:avLst/>
                <a:gdLst>
                  <a:gd name="T0" fmla="*/ 2147483647 w 67"/>
                  <a:gd name="T1" fmla="*/ 2147483647 h 398"/>
                  <a:gd name="T2" fmla="*/ 2147483647 w 67"/>
                  <a:gd name="T3" fmla="*/ 2147483647 h 398"/>
                  <a:gd name="T4" fmla="*/ 0 w 67"/>
                  <a:gd name="T5" fmla="*/ 2147483647 h 398"/>
                  <a:gd name="T6" fmla="*/ 0 w 67"/>
                  <a:gd name="T7" fmla="*/ 2147483647 h 398"/>
                  <a:gd name="T8" fmla="*/ 2147483647 w 67"/>
                  <a:gd name="T9" fmla="*/ 0 h 398"/>
                  <a:gd name="T10" fmla="*/ 2147483647 w 67"/>
                  <a:gd name="T11" fmla="*/ 2147483647 h 398"/>
                  <a:gd name="T12" fmla="*/ 2147483647 w 67"/>
                  <a:gd name="T13" fmla="*/ 2147483647 h 398"/>
                  <a:gd name="T14" fmla="*/ 2147483647 w 67"/>
                  <a:gd name="T15" fmla="*/ 2147483647 h 398"/>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398"/>
                  <a:gd name="T26" fmla="*/ 67 w 67"/>
                  <a:gd name="T27" fmla="*/ 398 h 3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398">
                    <a:moveTo>
                      <a:pt x="34" y="398"/>
                    </a:moveTo>
                    <a:lnTo>
                      <a:pt x="34" y="398"/>
                    </a:lnTo>
                    <a:cubicBezTo>
                      <a:pt x="15" y="398"/>
                      <a:pt x="0" y="383"/>
                      <a:pt x="0" y="365"/>
                    </a:cubicBezTo>
                    <a:lnTo>
                      <a:pt x="0" y="33"/>
                    </a:lnTo>
                    <a:cubicBezTo>
                      <a:pt x="0" y="14"/>
                      <a:pt x="15" y="0"/>
                      <a:pt x="34" y="0"/>
                    </a:cubicBezTo>
                    <a:cubicBezTo>
                      <a:pt x="52" y="0"/>
                      <a:pt x="67" y="14"/>
                      <a:pt x="67" y="33"/>
                    </a:cubicBezTo>
                    <a:lnTo>
                      <a:pt x="67" y="365"/>
                    </a:lnTo>
                    <a:cubicBezTo>
                      <a:pt x="67" y="383"/>
                      <a:pt x="52" y="398"/>
                      <a:pt x="34" y="3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74"/>
              <p:cNvSpPr>
                <a:spLocks/>
              </p:cNvSpPr>
              <p:nvPr/>
            </p:nvSpPr>
            <p:spPr bwMode="gray">
              <a:xfrm>
                <a:off x="5418138" y="1074738"/>
                <a:ext cx="555625" cy="26988"/>
              </a:xfrm>
              <a:custGeom>
                <a:avLst/>
                <a:gdLst>
                  <a:gd name="T0" fmla="*/ 2147483647 w 1325"/>
                  <a:gd name="T1" fmla="*/ 2147483647 h 66"/>
                  <a:gd name="T2" fmla="*/ 2147483647 w 1325"/>
                  <a:gd name="T3" fmla="*/ 2147483647 h 66"/>
                  <a:gd name="T4" fmla="*/ 2147483647 w 1325"/>
                  <a:gd name="T5" fmla="*/ 2147483647 h 66"/>
                  <a:gd name="T6" fmla="*/ 0 w 1325"/>
                  <a:gd name="T7" fmla="*/ 2147483647 h 66"/>
                  <a:gd name="T8" fmla="*/ 2147483647 w 1325"/>
                  <a:gd name="T9" fmla="*/ 0 h 66"/>
                  <a:gd name="T10" fmla="*/ 2147483647 w 1325"/>
                  <a:gd name="T11" fmla="*/ 0 h 66"/>
                  <a:gd name="T12" fmla="*/ 2147483647 w 1325"/>
                  <a:gd name="T13" fmla="*/ 2147483647 h 66"/>
                  <a:gd name="T14" fmla="*/ 2147483647 w 132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325"/>
                  <a:gd name="T25" fmla="*/ 0 h 66"/>
                  <a:gd name="T26" fmla="*/ 1325 w 132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5" h="66">
                    <a:moveTo>
                      <a:pt x="1292" y="66"/>
                    </a:moveTo>
                    <a:lnTo>
                      <a:pt x="1292" y="66"/>
                    </a:lnTo>
                    <a:lnTo>
                      <a:pt x="33" y="66"/>
                    </a:lnTo>
                    <a:cubicBezTo>
                      <a:pt x="15" y="66"/>
                      <a:pt x="0" y="51"/>
                      <a:pt x="0" y="33"/>
                    </a:cubicBezTo>
                    <a:cubicBezTo>
                      <a:pt x="0" y="15"/>
                      <a:pt x="15" y="0"/>
                      <a:pt x="33" y="0"/>
                    </a:cubicBezTo>
                    <a:lnTo>
                      <a:pt x="1292" y="0"/>
                    </a:lnTo>
                    <a:cubicBezTo>
                      <a:pt x="1310" y="0"/>
                      <a:pt x="1325" y="15"/>
                      <a:pt x="1325" y="33"/>
                    </a:cubicBezTo>
                    <a:cubicBezTo>
                      <a:pt x="1325" y="51"/>
                      <a:pt x="1310" y="66"/>
                      <a:pt x="1292" y="6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75"/>
              <p:cNvSpPr>
                <a:spLocks/>
              </p:cNvSpPr>
              <p:nvPr/>
            </p:nvSpPr>
            <p:spPr bwMode="gray">
              <a:xfrm>
                <a:off x="5418138" y="1436688"/>
                <a:ext cx="555625" cy="26988"/>
              </a:xfrm>
              <a:custGeom>
                <a:avLst/>
                <a:gdLst>
                  <a:gd name="T0" fmla="*/ 2147483647 w 1325"/>
                  <a:gd name="T1" fmla="*/ 2147483647 h 66"/>
                  <a:gd name="T2" fmla="*/ 2147483647 w 1325"/>
                  <a:gd name="T3" fmla="*/ 2147483647 h 66"/>
                  <a:gd name="T4" fmla="*/ 2147483647 w 1325"/>
                  <a:gd name="T5" fmla="*/ 2147483647 h 66"/>
                  <a:gd name="T6" fmla="*/ 0 w 1325"/>
                  <a:gd name="T7" fmla="*/ 2147483647 h 66"/>
                  <a:gd name="T8" fmla="*/ 2147483647 w 1325"/>
                  <a:gd name="T9" fmla="*/ 0 h 66"/>
                  <a:gd name="T10" fmla="*/ 2147483647 w 1325"/>
                  <a:gd name="T11" fmla="*/ 0 h 66"/>
                  <a:gd name="T12" fmla="*/ 2147483647 w 1325"/>
                  <a:gd name="T13" fmla="*/ 2147483647 h 66"/>
                  <a:gd name="T14" fmla="*/ 2147483647 w 132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1325"/>
                  <a:gd name="T25" fmla="*/ 0 h 66"/>
                  <a:gd name="T26" fmla="*/ 1325 w 132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5" h="66">
                    <a:moveTo>
                      <a:pt x="1292" y="66"/>
                    </a:moveTo>
                    <a:lnTo>
                      <a:pt x="1292" y="66"/>
                    </a:lnTo>
                    <a:lnTo>
                      <a:pt x="33" y="66"/>
                    </a:lnTo>
                    <a:cubicBezTo>
                      <a:pt x="15" y="66"/>
                      <a:pt x="0" y="52"/>
                      <a:pt x="0" y="33"/>
                    </a:cubicBezTo>
                    <a:cubicBezTo>
                      <a:pt x="0" y="15"/>
                      <a:pt x="15" y="0"/>
                      <a:pt x="33" y="0"/>
                    </a:cubicBezTo>
                    <a:lnTo>
                      <a:pt x="1292" y="0"/>
                    </a:lnTo>
                    <a:cubicBezTo>
                      <a:pt x="1310" y="0"/>
                      <a:pt x="1325" y="15"/>
                      <a:pt x="1325" y="33"/>
                    </a:cubicBezTo>
                    <a:cubicBezTo>
                      <a:pt x="1325" y="52"/>
                      <a:pt x="1310" y="66"/>
                      <a:pt x="1292" y="6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76"/>
              <p:cNvSpPr>
                <a:spLocks/>
              </p:cNvSpPr>
              <p:nvPr/>
            </p:nvSpPr>
            <p:spPr bwMode="gray">
              <a:xfrm>
                <a:off x="5462588" y="1130301"/>
                <a:ext cx="155575" cy="109538"/>
              </a:xfrm>
              <a:custGeom>
                <a:avLst/>
                <a:gdLst>
                  <a:gd name="T0" fmla="*/ 2147483647 w 370"/>
                  <a:gd name="T1" fmla="*/ 2147483647 h 262"/>
                  <a:gd name="T2" fmla="*/ 2147483647 w 370"/>
                  <a:gd name="T3" fmla="*/ 2147483647 h 262"/>
                  <a:gd name="T4" fmla="*/ 2147483647 w 370"/>
                  <a:gd name="T5" fmla="*/ 0 h 262"/>
                  <a:gd name="T6" fmla="*/ 2147483647 w 370"/>
                  <a:gd name="T7" fmla="*/ 0 h 262"/>
                  <a:gd name="T8" fmla="*/ 2147483647 w 370"/>
                  <a:gd name="T9" fmla="*/ 2147483647 h 262"/>
                  <a:gd name="T10" fmla="*/ 2147483647 w 370"/>
                  <a:gd name="T11" fmla="*/ 0 h 262"/>
                  <a:gd name="T12" fmla="*/ 0 w 370"/>
                  <a:gd name="T13" fmla="*/ 0 h 262"/>
                  <a:gd name="T14" fmla="*/ 2147483647 w 370"/>
                  <a:gd name="T15" fmla="*/ 2147483647 h 262"/>
                  <a:gd name="T16" fmla="*/ 2147483647 w 370"/>
                  <a:gd name="T17" fmla="*/ 2147483647 h 262"/>
                  <a:gd name="T18" fmla="*/ 2147483647 w 370"/>
                  <a:gd name="T19" fmla="*/ 2147483647 h 262"/>
                  <a:gd name="T20" fmla="*/ 2147483647 w 370"/>
                  <a:gd name="T21" fmla="*/ 2147483647 h 262"/>
                  <a:gd name="T22" fmla="*/ 2147483647 w 370"/>
                  <a:gd name="T23" fmla="*/ 2147483647 h 262"/>
                  <a:gd name="T24" fmla="*/ 2147483647 w 370"/>
                  <a:gd name="T25" fmla="*/ 0 h 262"/>
                  <a:gd name="T26" fmla="*/ 2147483647 w 370"/>
                  <a:gd name="T27" fmla="*/ 0 h 262"/>
                  <a:gd name="T28" fmla="*/ 2147483647 w 370"/>
                  <a:gd name="T29" fmla="*/ 2147483647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2"/>
                  <a:gd name="T47" fmla="*/ 370 w 370"/>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2">
                    <a:moveTo>
                      <a:pt x="261" y="154"/>
                    </a:moveTo>
                    <a:lnTo>
                      <a:pt x="261" y="154"/>
                    </a:lnTo>
                    <a:lnTo>
                      <a:pt x="217" y="0"/>
                    </a:lnTo>
                    <a:lnTo>
                      <a:pt x="158" y="0"/>
                    </a:lnTo>
                    <a:lnTo>
                      <a:pt x="113" y="154"/>
                    </a:lnTo>
                    <a:lnTo>
                      <a:pt x="72" y="0"/>
                    </a:lnTo>
                    <a:lnTo>
                      <a:pt x="0" y="0"/>
                    </a:lnTo>
                    <a:lnTo>
                      <a:pt x="79" y="262"/>
                    </a:lnTo>
                    <a:lnTo>
                      <a:pt x="141" y="262"/>
                    </a:lnTo>
                    <a:lnTo>
                      <a:pt x="186" y="114"/>
                    </a:lnTo>
                    <a:lnTo>
                      <a:pt x="228" y="262"/>
                    </a:lnTo>
                    <a:lnTo>
                      <a:pt x="292" y="262"/>
                    </a:lnTo>
                    <a:lnTo>
                      <a:pt x="370" y="0"/>
                    </a:lnTo>
                    <a:lnTo>
                      <a:pt x="301" y="0"/>
                    </a:lnTo>
                    <a:lnTo>
                      <a:pt x="261" y="15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77"/>
              <p:cNvSpPr>
                <a:spLocks/>
              </p:cNvSpPr>
              <p:nvPr/>
            </p:nvSpPr>
            <p:spPr bwMode="gray">
              <a:xfrm>
                <a:off x="5624513" y="1130301"/>
                <a:ext cx="155575" cy="109538"/>
              </a:xfrm>
              <a:custGeom>
                <a:avLst/>
                <a:gdLst>
                  <a:gd name="T0" fmla="*/ 2147483647 w 370"/>
                  <a:gd name="T1" fmla="*/ 2147483647 h 262"/>
                  <a:gd name="T2" fmla="*/ 2147483647 w 370"/>
                  <a:gd name="T3" fmla="*/ 2147483647 h 262"/>
                  <a:gd name="T4" fmla="*/ 2147483647 w 370"/>
                  <a:gd name="T5" fmla="*/ 0 h 262"/>
                  <a:gd name="T6" fmla="*/ 2147483647 w 370"/>
                  <a:gd name="T7" fmla="*/ 0 h 262"/>
                  <a:gd name="T8" fmla="*/ 2147483647 w 370"/>
                  <a:gd name="T9" fmla="*/ 2147483647 h 262"/>
                  <a:gd name="T10" fmla="*/ 2147483647 w 370"/>
                  <a:gd name="T11" fmla="*/ 0 h 262"/>
                  <a:gd name="T12" fmla="*/ 0 w 370"/>
                  <a:gd name="T13" fmla="*/ 0 h 262"/>
                  <a:gd name="T14" fmla="*/ 2147483647 w 370"/>
                  <a:gd name="T15" fmla="*/ 2147483647 h 262"/>
                  <a:gd name="T16" fmla="*/ 2147483647 w 370"/>
                  <a:gd name="T17" fmla="*/ 2147483647 h 262"/>
                  <a:gd name="T18" fmla="*/ 2147483647 w 370"/>
                  <a:gd name="T19" fmla="*/ 2147483647 h 262"/>
                  <a:gd name="T20" fmla="*/ 2147483647 w 370"/>
                  <a:gd name="T21" fmla="*/ 2147483647 h 262"/>
                  <a:gd name="T22" fmla="*/ 2147483647 w 370"/>
                  <a:gd name="T23" fmla="*/ 2147483647 h 262"/>
                  <a:gd name="T24" fmla="*/ 2147483647 w 370"/>
                  <a:gd name="T25" fmla="*/ 0 h 262"/>
                  <a:gd name="T26" fmla="*/ 2147483647 w 370"/>
                  <a:gd name="T27" fmla="*/ 0 h 262"/>
                  <a:gd name="T28" fmla="*/ 2147483647 w 370"/>
                  <a:gd name="T29" fmla="*/ 2147483647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2"/>
                  <a:gd name="T47" fmla="*/ 370 w 370"/>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2">
                    <a:moveTo>
                      <a:pt x="261" y="154"/>
                    </a:moveTo>
                    <a:lnTo>
                      <a:pt x="261" y="154"/>
                    </a:lnTo>
                    <a:lnTo>
                      <a:pt x="218" y="0"/>
                    </a:lnTo>
                    <a:lnTo>
                      <a:pt x="159" y="0"/>
                    </a:lnTo>
                    <a:lnTo>
                      <a:pt x="114" y="154"/>
                    </a:lnTo>
                    <a:lnTo>
                      <a:pt x="72" y="0"/>
                    </a:lnTo>
                    <a:lnTo>
                      <a:pt x="0" y="0"/>
                    </a:lnTo>
                    <a:lnTo>
                      <a:pt x="79" y="262"/>
                    </a:lnTo>
                    <a:lnTo>
                      <a:pt x="142" y="262"/>
                    </a:lnTo>
                    <a:lnTo>
                      <a:pt x="187" y="114"/>
                    </a:lnTo>
                    <a:lnTo>
                      <a:pt x="228" y="262"/>
                    </a:lnTo>
                    <a:lnTo>
                      <a:pt x="292" y="262"/>
                    </a:lnTo>
                    <a:lnTo>
                      <a:pt x="370" y="0"/>
                    </a:lnTo>
                    <a:lnTo>
                      <a:pt x="302" y="0"/>
                    </a:lnTo>
                    <a:lnTo>
                      <a:pt x="261" y="15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78"/>
              <p:cNvSpPr>
                <a:spLocks/>
              </p:cNvSpPr>
              <p:nvPr/>
            </p:nvSpPr>
            <p:spPr bwMode="gray">
              <a:xfrm>
                <a:off x="5786438" y="1130301"/>
                <a:ext cx="155575" cy="109538"/>
              </a:xfrm>
              <a:custGeom>
                <a:avLst/>
                <a:gdLst>
                  <a:gd name="T0" fmla="*/ 2147483647 w 370"/>
                  <a:gd name="T1" fmla="*/ 0 h 262"/>
                  <a:gd name="T2" fmla="*/ 2147483647 w 370"/>
                  <a:gd name="T3" fmla="*/ 0 h 262"/>
                  <a:gd name="T4" fmla="*/ 2147483647 w 370"/>
                  <a:gd name="T5" fmla="*/ 2147483647 h 262"/>
                  <a:gd name="T6" fmla="*/ 2147483647 w 370"/>
                  <a:gd name="T7" fmla="*/ 0 h 262"/>
                  <a:gd name="T8" fmla="*/ 2147483647 w 370"/>
                  <a:gd name="T9" fmla="*/ 0 h 262"/>
                  <a:gd name="T10" fmla="*/ 2147483647 w 370"/>
                  <a:gd name="T11" fmla="*/ 2147483647 h 262"/>
                  <a:gd name="T12" fmla="*/ 2147483647 w 370"/>
                  <a:gd name="T13" fmla="*/ 0 h 262"/>
                  <a:gd name="T14" fmla="*/ 0 w 370"/>
                  <a:gd name="T15" fmla="*/ 0 h 262"/>
                  <a:gd name="T16" fmla="*/ 2147483647 w 370"/>
                  <a:gd name="T17" fmla="*/ 2147483647 h 262"/>
                  <a:gd name="T18" fmla="*/ 2147483647 w 370"/>
                  <a:gd name="T19" fmla="*/ 2147483647 h 262"/>
                  <a:gd name="T20" fmla="*/ 2147483647 w 370"/>
                  <a:gd name="T21" fmla="*/ 2147483647 h 262"/>
                  <a:gd name="T22" fmla="*/ 2147483647 w 370"/>
                  <a:gd name="T23" fmla="*/ 2147483647 h 262"/>
                  <a:gd name="T24" fmla="*/ 2147483647 w 370"/>
                  <a:gd name="T25" fmla="*/ 2147483647 h 262"/>
                  <a:gd name="T26" fmla="*/ 2147483647 w 370"/>
                  <a:gd name="T27" fmla="*/ 0 h 262"/>
                  <a:gd name="T28" fmla="*/ 2147483647 w 370"/>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2"/>
                  <a:gd name="T47" fmla="*/ 370 w 370"/>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2">
                    <a:moveTo>
                      <a:pt x="301" y="0"/>
                    </a:moveTo>
                    <a:lnTo>
                      <a:pt x="301" y="0"/>
                    </a:lnTo>
                    <a:lnTo>
                      <a:pt x="261" y="154"/>
                    </a:lnTo>
                    <a:lnTo>
                      <a:pt x="217" y="0"/>
                    </a:lnTo>
                    <a:lnTo>
                      <a:pt x="158" y="0"/>
                    </a:lnTo>
                    <a:lnTo>
                      <a:pt x="113" y="154"/>
                    </a:lnTo>
                    <a:lnTo>
                      <a:pt x="71" y="0"/>
                    </a:lnTo>
                    <a:lnTo>
                      <a:pt x="0" y="0"/>
                    </a:lnTo>
                    <a:lnTo>
                      <a:pt x="79" y="262"/>
                    </a:lnTo>
                    <a:lnTo>
                      <a:pt x="141" y="262"/>
                    </a:lnTo>
                    <a:lnTo>
                      <a:pt x="186" y="114"/>
                    </a:lnTo>
                    <a:lnTo>
                      <a:pt x="228" y="262"/>
                    </a:lnTo>
                    <a:lnTo>
                      <a:pt x="291" y="262"/>
                    </a:lnTo>
                    <a:lnTo>
                      <a:pt x="370" y="0"/>
                    </a:lnTo>
                    <a:lnTo>
                      <a:pt x="301"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79"/>
              <p:cNvSpPr>
                <a:spLocks/>
              </p:cNvSpPr>
              <p:nvPr/>
            </p:nvSpPr>
            <p:spPr bwMode="gray">
              <a:xfrm>
                <a:off x="5861050" y="1484313"/>
                <a:ext cx="65088" cy="63500"/>
              </a:xfrm>
              <a:custGeom>
                <a:avLst/>
                <a:gdLst>
                  <a:gd name="T0" fmla="*/ 2147483647 w 154"/>
                  <a:gd name="T1" fmla="*/ 2147483647 h 154"/>
                  <a:gd name="T2" fmla="*/ 2147483647 w 154"/>
                  <a:gd name="T3" fmla="*/ 2147483647 h 154"/>
                  <a:gd name="T4" fmla="*/ 2147483647 w 154"/>
                  <a:gd name="T5" fmla="*/ 2147483647 h 154"/>
                  <a:gd name="T6" fmla="*/ 2147483647 w 154"/>
                  <a:gd name="T7" fmla="*/ 2147483647 h 154"/>
                  <a:gd name="T8" fmla="*/ 2147483647 w 154"/>
                  <a:gd name="T9" fmla="*/ 2147483647 h 154"/>
                  <a:gd name="T10" fmla="*/ 2147483647 w 154"/>
                  <a:gd name="T11" fmla="*/ 2147483647 h 154"/>
                  <a:gd name="T12" fmla="*/ 0 60000 65536"/>
                  <a:gd name="T13" fmla="*/ 0 60000 65536"/>
                  <a:gd name="T14" fmla="*/ 0 60000 65536"/>
                  <a:gd name="T15" fmla="*/ 0 60000 65536"/>
                  <a:gd name="T16" fmla="*/ 0 60000 65536"/>
                  <a:gd name="T17" fmla="*/ 0 60000 65536"/>
                  <a:gd name="T18" fmla="*/ 0 w 154"/>
                  <a:gd name="T19" fmla="*/ 0 h 154"/>
                  <a:gd name="T20" fmla="*/ 154 w 154"/>
                  <a:gd name="T21" fmla="*/ 154 h 154"/>
                </a:gdLst>
                <a:ahLst/>
                <a:cxnLst>
                  <a:cxn ang="T12">
                    <a:pos x="T0" y="T1"/>
                  </a:cxn>
                  <a:cxn ang="T13">
                    <a:pos x="T2" y="T3"/>
                  </a:cxn>
                  <a:cxn ang="T14">
                    <a:pos x="T4" y="T5"/>
                  </a:cxn>
                  <a:cxn ang="T15">
                    <a:pos x="T6" y="T7"/>
                  </a:cxn>
                  <a:cxn ang="T16">
                    <a:pos x="T8" y="T9"/>
                  </a:cxn>
                  <a:cxn ang="T17">
                    <a:pos x="T10" y="T11"/>
                  </a:cxn>
                </a:cxnLst>
                <a:rect l="T18" t="T19" r="T20" b="T21"/>
                <a:pathLst>
                  <a:path w="154" h="154">
                    <a:moveTo>
                      <a:pt x="124" y="128"/>
                    </a:moveTo>
                    <a:lnTo>
                      <a:pt x="124" y="128"/>
                    </a:lnTo>
                    <a:cubicBezTo>
                      <a:pt x="96" y="154"/>
                      <a:pt x="52" y="152"/>
                      <a:pt x="26" y="124"/>
                    </a:cubicBezTo>
                    <a:cubicBezTo>
                      <a:pt x="0" y="96"/>
                      <a:pt x="2" y="53"/>
                      <a:pt x="30" y="26"/>
                    </a:cubicBezTo>
                    <a:cubicBezTo>
                      <a:pt x="58" y="0"/>
                      <a:pt x="102" y="2"/>
                      <a:pt x="128" y="30"/>
                    </a:cubicBezTo>
                    <a:cubicBezTo>
                      <a:pt x="154" y="58"/>
                      <a:pt x="152" y="102"/>
                      <a:pt x="124" y="12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80"/>
              <p:cNvSpPr>
                <a:spLocks/>
              </p:cNvSpPr>
              <p:nvPr/>
            </p:nvSpPr>
            <p:spPr bwMode="gray">
              <a:xfrm>
                <a:off x="5927725" y="1422401"/>
                <a:ext cx="63500" cy="65088"/>
              </a:xfrm>
              <a:custGeom>
                <a:avLst/>
                <a:gdLst>
                  <a:gd name="T0" fmla="*/ 2147483647 w 154"/>
                  <a:gd name="T1" fmla="*/ 2147483647 h 155"/>
                  <a:gd name="T2" fmla="*/ 2147483647 w 154"/>
                  <a:gd name="T3" fmla="*/ 2147483647 h 155"/>
                  <a:gd name="T4" fmla="*/ 2147483647 w 154"/>
                  <a:gd name="T5" fmla="*/ 2147483647 h 155"/>
                  <a:gd name="T6" fmla="*/ 2147483647 w 154"/>
                  <a:gd name="T7" fmla="*/ 2147483647 h 155"/>
                  <a:gd name="T8" fmla="*/ 2147483647 w 154"/>
                  <a:gd name="T9" fmla="*/ 2147483647 h 155"/>
                  <a:gd name="T10" fmla="*/ 2147483647 w 154"/>
                  <a:gd name="T11" fmla="*/ 2147483647 h 155"/>
                  <a:gd name="T12" fmla="*/ 0 60000 65536"/>
                  <a:gd name="T13" fmla="*/ 0 60000 65536"/>
                  <a:gd name="T14" fmla="*/ 0 60000 65536"/>
                  <a:gd name="T15" fmla="*/ 0 60000 65536"/>
                  <a:gd name="T16" fmla="*/ 0 60000 65536"/>
                  <a:gd name="T17" fmla="*/ 0 60000 65536"/>
                  <a:gd name="T18" fmla="*/ 0 w 154"/>
                  <a:gd name="T19" fmla="*/ 0 h 155"/>
                  <a:gd name="T20" fmla="*/ 154 w 154"/>
                  <a:gd name="T21" fmla="*/ 155 h 155"/>
                </a:gdLst>
                <a:ahLst/>
                <a:cxnLst>
                  <a:cxn ang="T12">
                    <a:pos x="T0" y="T1"/>
                  </a:cxn>
                  <a:cxn ang="T13">
                    <a:pos x="T2" y="T3"/>
                  </a:cxn>
                  <a:cxn ang="T14">
                    <a:pos x="T4" y="T5"/>
                  </a:cxn>
                  <a:cxn ang="T15">
                    <a:pos x="T6" y="T7"/>
                  </a:cxn>
                  <a:cxn ang="T16">
                    <a:pos x="T8" y="T9"/>
                  </a:cxn>
                  <a:cxn ang="T17">
                    <a:pos x="T10" y="T11"/>
                  </a:cxn>
                </a:cxnLst>
                <a:rect l="T18" t="T19" r="T20" b="T21"/>
                <a:pathLst>
                  <a:path w="154" h="155">
                    <a:moveTo>
                      <a:pt x="125" y="128"/>
                    </a:moveTo>
                    <a:lnTo>
                      <a:pt x="125" y="128"/>
                    </a:lnTo>
                    <a:cubicBezTo>
                      <a:pt x="96" y="155"/>
                      <a:pt x="52" y="153"/>
                      <a:pt x="26" y="125"/>
                    </a:cubicBezTo>
                    <a:cubicBezTo>
                      <a:pt x="0" y="96"/>
                      <a:pt x="2" y="53"/>
                      <a:pt x="30" y="26"/>
                    </a:cubicBezTo>
                    <a:cubicBezTo>
                      <a:pt x="58" y="0"/>
                      <a:pt x="102" y="2"/>
                      <a:pt x="128" y="30"/>
                    </a:cubicBezTo>
                    <a:cubicBezTo>
                      <a:pt x="154" y="58"/>
                      <a:pt x="153" y="102"/>
                      <a:pt x="125" y="12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19" name="组合 362"/>
          <p:cNvGrpSpPr>
            <a:grpSpLocks/>
          </p:cNvGrpSpPr>
          <p:nvPr/>
        </p:nvGrpSpPr>
        <p:grpSpPr bwMode="gray">
          <a:xfrm>
            <a:off x="2131319" y="1424978"/>
            <a:ext cx="758932" cy="758932"/>
            <a:chOff x="373063" y="2114551"/>
            <a:chExt cx="1114425" cy="1116013"/>
          </a:xfrm>
        </p:grpSpPr>
        <p:sp>
          <p:nvSpPr>
            <p:cNvPr id="12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组合 341"/>
            <p:cNvGrpSpPr>
              <a:grpSpLocks/>
            </p:cNvGrpSpPr>
            <p:nvPr/>
          </p:nvGrpSpPr>
          <p:grpSpPr bwMode="gray">
            <a:xfrm>
              <a:off x="649288" y="2289176"/>
              <a:ext cx="561975" cy="769938"/>
              <a:chOff x="649288" y="2289176"/>
              <a:chExt cx="561975" cy="769938"/>
            </a:xfrm>
          </p:grpSpPr>
          <p:sp>
            <p:nvSpPr>
              <p:cNvPr id="12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9" name="文本框 128"/>
          <p:cNvSpPr txBox="1"/>
          <p:nvPr/>
        </p:nvSpPr>
        <p:spPr bwMode="gray">
          <a:xfrm>
            <a:off x="4897767" y="1667713"/>
            <a:ext cx="740908"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1.2.3.4</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1360753" y="1667713"/>
            <a:ext cx="740908" cy="307777"/>
          </a:xfrm>
          <a:prstGeom prst="rect">
            <a:avLst/>
          </a:prstGeom>
          <a:noFill/>
        </p:spPr>
        <p:txBody>
          <a:bodyPr wrap="none" rtlCol="0">
            <a:spAutoFit/>
          </a:bodyPr>
          <a:lstStyle/>
          <a:p>
            <a:pPr algn="ctr" fontAlgn="ctr"/>
            <a:r>
              <a:rPr lang="en-US" sz="14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5.6.7.8</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56" name="表格 155"/>
          <p:cNvGraphicFramePr>
            <a:graphicFrameLocks noGrp="1"/>
          </p:cNvGraphicFramePr>
          <p:nvPr>
            <p:extLst>
              <p:ext uri="{D42A27DB-BD31-4B8C-83A1-F6EECF244321}">
                <p14:modId xmlns:p14="http://schemas.microsoft.com/office/powerpoint/2010/main" val="2630124475"/>
              </p:ext>
            </p:extLst>
          </p:nvPr>
        </p:nvGraphicFramePr>
        <p:xfrm>
          <a:off x="4359116" y="4199690"/>
          <a:ext cx="1441025" cy="703680"/>
        </p:xfrm>
        <a:graphic>
          <a:graphicData uri="http://schemas.openxmlformats.org/drawingml/2006/table">
            <a:tbl>
              <a:tblPr firstRow="1" bandRow="1">
                <a:tableStyleId>{72833802-FEF1-4C79-8D5D-14CF1EAF98D9}</a:tableStyleId>
              </a:tblPr>
              <a:tblGrid>
                <a:gridCol w="629444"/>
                <a:gridCol w="811581"/>
              </a:tblGrid>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1.2.3.4</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a:t>
                      </a:r>
                      <a:endParaRPr lang="en-US" sz="8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graphicFrame>
        <p:nvGraphicFramePr>
          <p:cNvPr id="157" name="表格 156"/>
          <p:cNvGraphicFramePr>
            <a:graphicFrameLocks noGrp="1"/>
          </p:cNvGraphicFramePr>
          <p:nvPr>
            <p:extLst>
              <p:ext uri="{D42A27DB-BD31-4B8C-83A1-F6EECF244321}">
                <p14:modId xmlns:p14="http://schemas.microsoft.com/office/powerpoint/2010/main" val="3065801384"/>
              </p:ext>
            </p:extLst>
          </p:nvPr>
        </p:nvGraphicFramePr>
        <p:xfrm>
          <a:off x="4359116" y="2563696"/>
          <a:ext cx="1441025" cy="703680"/>
        </p:xfrm>
        <a:graphic>
          <a:graphicData uri="http://schemas.openxmlformats.org/drawingml/2006/table">
            <a:tbl>
              <a:tblPr firstRow="1" bandRow="1">
                <a:tableStyleId>{72833802-FEF1-4C79-8D5D-14CF1EAF98D9}</a:tableStyleId>
              </a:tblPr>
              <a:tblGrid>
                <a:gridCol w="659924"/>
                <a:gridCol w="781101"/>
              </a:tblGrid>
              <a:tr h="0">
                <a:tc>
                  <a:txBody>
                    <a:bodyPr/>
                    <a:lstStyle/>
                    <a:p>
                      <a:pPr algn="ctr" fontAlgn="ct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algn="ctr" fontAlgn="ctr"/>
                      <a:r>
                        <a:rPr lang="en-US" sz="8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200.1.2.3</a:t>
                      </a:r>
                      <a:endParaRPr lang="en-US" altLang="zh-CN" sz="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1.2.3.4</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C7061"/>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graphicFrame>
        <p:nvGraphicFramePr>
          <p:cNvPr id="158" name="表格 157"/>
          <p:cNvGraphicFramePr>
            <a:graphicFrameLocks noGrp="1"/>
          </p:cNvGraphicFramePr>
          <p:nvPr>
            <p:extLst>
              <p:ext uri="{D42A27DB-BD31-4B8C-83A1-F6EECF244321}">
                <p14:modId xmlns:p14="http://schemas.microsoft.com/office/powerpoint/2010/main" val="3885206119"/>
              </p:ext>
            </p:extLst>
          </p:nvPr>
        </p:nvGraphicFramePr>
        <p:xfrm>
          <a:off x="1421399" y="2563696"/>
          <a:ext cx="1441025" cy="703680"/>
        </p:xfrm>
        <a:graphic>
          <a:graphicData uri="http://schemas.openxmlformats.org/drawingml/2006/table">
            <a:tbl>
              <a:tblPr firstRow="1" bandRow="1">
                <a:tableStyleId>{72833802-FEF1-4C79-8D5D-14CF1EAF98D9}</a:tableStyleId>
              </a:tblPr>
              <a:tblGrid>
                <a:gridCol w="600441"/>
                <a:gridCol w="840584"/>
              </a:tblGrid>
              <a:tr h="0">
                <a:tc>
                  <a:txBody>
                    <a:bodyPr/>
                    <a:lstStyle/>
                    <a:p>
                      <a:pPr algn="ctr" fontAlgn="ct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5.6.7.8</a:t>
                      </a:r>
                      <a:endParaRPr lang="en-US" altLang="zh-CN" sz="8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200.4.5.6</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graphicFrame>
        <p:nvGraphicFramePr>
          <p:cNvPr id="159" name="表格 158"/>
          <p:cNvGraphicFramePr>
            <a:graphicFrameLocks noGrp="1"/>
          </p:cNvGraphicFramePr>
          <p:nvPr>
            <p:extLst>
              <p:ext uri="{D42A27DB-BD31-4B8C-83A1-F6EECF244321}">
                <p14:modId xmlns:p14="http://schemas.microsoft.com/office/powerpoint/2010/main" val="849110880"/>
              </p:ext>
            </p:extLst>
          </p:nvPr>
        </p:nvGraphicFramePr>
        <p:xfrm>
          <a:off x="1535910" y="4199690"/>
          <a:ext cx="1441025" cy="703680"/>
        </p:xfrm>
        <a:graphic>
          <a:graphicData uri="http://schemas.openxmlformats.org/drawingml/2006/table">
            <a:tbl>
              <a:tblPr firstRow="1" bandRow="1">
                <a:tableStyleId>{72833802-FEF1-4C79-8D5D-14CF1EAF98D9}</a:tableStyleId>
              </a:tblPr>
              <a:tblGrid>
                <a:gridCol w="618010"/>
                <a:gridCol w="823015"/>
              </a:tblGrid>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5.6.7.8</a:t>
                      </a:r>
                      <a:endParaRPr lang="en-US" altLang="zh-CN" sz="800" b="0" kern="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10.1.1.1</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0">
                <a:tc>
                  <a:txBody>
                    <a:bodyPr/>
                    <a:lstStyle/>
                    <a:p>
                      <a:pPr algn="ctr" fontAlgn="ctr"/>
                      <a:r>
                        <a:rPr lang="en-US" altLang="zh-CN" sz="8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Payload</a:t>
                      </a:r>
                      <a:endParaRPr lang="en-US" altLang="zh-CN" sz="8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F0"/>
                    </a:solidFill>
                  </a:tcPr>
                </a:tc>
                <a:tc>
                  <a:txBody>
                    <a:bodyPr/>
                    <a:lstStyle/>
                    <a:p>
                      <a:pPr algn="ctr" fontAlgn="ctr"/>
                      <a:r>
                        <a:rPr lang="en-US" sz="8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a:t>
                      </a:r>
                      <a:endParaRPr lang="en-US" altLang="zh-CN" sz="800" b="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bl>
          </a:graphicData>
        </a:graphic>
      </p:graphicFrame>
      <p:cxnSp>
        <p:nvCxnSpPr>
          <p:cNvPr id="160" name="Straight Connector 167"/>
          <p:cNvCxnSpPr/>
          <p:nvPr/>
        </p:nvCxnSpPr>
        <p:spPr bwMode="ltGray">
          <a:xfrm>
            <a:off x="4130464" y="1981006"/>
            <a:ext cx="0" cy="2869262"/>
          </a:xfrm>
          <a:prstGeom prst="line">
            <a:avLst/>
          </a:prstGeom>
          <a:noFill/>
          <a:ln w="57150">
            <a:solidFill>
              <a:srgbClr val="EC7061"/>
            </a:solidFill>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62" name="Straight Connector 166"/>
          <p:cNvCxnSpPr/>
          <p:nvPr/>
        </p:nvCxnSpPr>
        <p:spPr bwMode="ltGray">
          <a:xfrm rot="10800000" flipH="1" flipV="1">
            <a:off x="4119278" y="4844387"/>
            <a:ext cx="476938" cy="489441"/>
          </a:xfrm>
          <a:prstGeom prst="line">
            <a:avLst/>
          </a:prstGeom>
          <a:ln w="57150">
            <a:solidFill>
              <a:srgbClr val="EC7061"/>
            </a:solidFill>
          </a:ln>
        </p:spPr>
        <p:style>
          <a:lnRef idx="1">
            <a:schemeClr val="accent1"/>
          </a:lnRef>
          <a:fillRef idx="0">
            <a:schemeClr val="accent1"/>
          </a:fillRef>
          <a:effectRef idx="0">
            <a:schemeClr val="accent1"/>
          </a:effectRef>
          <a:fontRef idx="minor">
            <a:schemeClr val="tx1"/>
          </a:fontRef>
        </p:style>
      </p:cxnSp>
      <p:sp>
        <p:nvSpPr>
          <p:cNvPr id="165" name="椭圆 164"/>
          <p:cNvSpPr>
            <a:spLocks noChangeAspect="1"/>
          </p:cNvSpPr>
          <p:nvPr/>
        </p:nvSpPr>
        <p:spPr bwMode="gray">
          <a:xfrm>
            <a:off x="3999530" y="4718387"/>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椭圆 165"/>
          <p:cNvSpPr>
            <a:spLocks noChangeAspect="1"/>
          </p:cNvSpPr>
          <p:nvPr/>
        </p:nvSpPr>
        <p:spPr bwMode="gray">
          <a:xfrm>
            <a:off x="3999530" y="2679416"/>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7" name="Straight Connector 167"/>
          <p:cNvCxnSpPr/>
          <p:nvPr/>
        </p:nvCxnSpPr>
        <p:spPr bwMode="gray">
          <a:xfrm>
            <a:off x="3063980" y="1902145"/>
            <a:ext cx="0" cy="2075324"/>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9" name="Straight Connector 167"/>
          <p:cNvCxnSpPr/>
          <p:nvPr/>
        </p:nvCxnSpPr>
        <p:spPr bwMode="gray">
          <a:xfrm flipH="1">
            <a:off x="1820821" y="3968591"/>
            <a:ext cx="1241660" cy="0"/>
          </a:xfrm>
          <a:prstGeom prst="line">
            <a:avLst/>
          </a:pr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73" name="椭圆 172"/>
          <p:cNvSpPr>
            <a:spLocks noChangeAspect="1"/>
          </p:cNvSpPr>
          <p:nvPr/>
        </p:nvSpPr>
        <p:spPr bwMode="gray">
          <a:xfrm>
            <a:off x="2939353" y="2765573"/>
            <a:ext cx="252000" cy="252000"/>
          </a:xfrm>
          <a:prstGeom prst="ellipse">
            <a:avLst/>
          </a:prstGeom>
          <a:solidFill>
            <a:srgbClr val="00B0F0"/>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椭圆 173"/>
          <p:cNvSpPr>
            <a:spLocks noChangeAspect="1"/>
          </p:cNvSpPr>
          <p:nvPr/>
        </p:nvSpPr>
        <p:spPr bwMode="gray">
          <a:xfrm>
            <a:off x="2430868" y="3862430"/>
            <a:ext cx="252000" cy="252000"/>
          </a:xfrm>
          <a:prstGeom prst="ellipse">
            <a:avLst/>
          </a:prstGeom>
          <a:solidFill>
            <a:srgbClr val="00B0F0"/>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1425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2068739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bwMode="gray">
          <a:xfrm>
            <a:off x="7136778" y="1242453"/>
            <a:ext cx="4621274" cy="4680000"/>
          </a:xfrm>
        </p:spPr>
        <p:txBody>
          <a:bodyPr/>
          <a:lstStyle/>
          <a:p>
            <a:r>
              <a:rPr lang="en-US" altLang="zh-CN" sz="1400" smtClean="0">
                <a:sym typeface="Huawei Sans" panose="020C0503030203020204" pitchFamily="34" charset="0"/>
              </a:rPr>
              <a:t>For a large-scale enterprise, network access requirements are not limited to the headquarters network. Branches, traveling employees, and partners also need to access network resources of the headquarters. Generally, Virtual Private Network (VPN) technology is used to meet this requirement.</a:t>
            </a:r>
          </a:p>
          <a:p>
            <a:r>
              <a:rPr lang="en-US" altLang="zh-CN" sz="1400" smtClean="0">
                <a:sym typeface="Huawei Sans" panose="020C0503030203020204" pitchFamily="34" charset="0"/>
              </a:rPr>
              <a:t>VPN technology builds a virtual private network without any change in the network topology. Compared with leased lines, VPN is a more cost-effective solution to build a private network.</a:t>
            </a:r>
          </a:p>
          <a:p>
            <a:r>
              <a:rPr lang="en-US" altLang="zh-CN" sz="1400" smtClean="0">
                <a:sym typeface="Huawei Sans" panose="020C0503030203020204" pitchFamily="34" charset="0"/>
              </a:rPr>
              <a:t>Different VPN technologies have different features and implementation modes. Common VPN technologies include IPsec VPN, GRE VPN, L2TP VPN, and MPLS VPN.</a:t>
            </a:r>
          </a:p>
          <a:p>
            <a:endParaRPr lang="zh-CN" altLang="en-US" sz="14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VPN Technology Application Scenario</a:t>
            </a:r>
            <a:endParaRPr lang="en-US" altLang="zh-CN" dirty="0">
              <a:sym typeface="Huawei Sans" panose="020C0503030203020204" pitchFamily="34" charset="0"/>
            </a:endParaRPr>
          </a:p>
        </p:txBody>
      </p:sp>
      <p:grpSp>
        <p:nvGrpSpPr>
          <p:cNvPr id="3" name="组合 2"/>
          <p:cNvGrpSpPr/>
          <p:nvPr/>
        </p:nvGrpSpPr>
        <p:grpSpPr bwMode="gray">
          <a:xfrm>
            <a:off x="488438" y="1462172"/>
            <a:ext cx="4611636" cy="4674458"/>
            <a:chOff x="1093557" y="1462172"/>
            <a:chExt cx="4611636" cy="4674458"/>
          </a:xfrm>
        </p:grpSpPr>
        <p:cxnSp>
          <p:nvCxnSpPr>
            <p:cNvPr id="4"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9"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10" name="Straight Connector 76"/>
            <p:cNvCxnSpPr/>
            <p:nvPr/>
          </p:nvCxnSpPr>
          <p:spPr bwMode="gray">
            <a:xfrm>
              <a:off x="1093557" y="2661138"/>
              <a:ext cx="4611636" cy="0"/>
            </a:xfrm>
            <a:prstGeom prst="line">
              <a:avLst/>
            </a:prstGeom>
            <a:noFill/>
            <a:ln w="19050" cap="flat" cmpd="sng" algn="ctr">
              <a:solidFill>
                <a:srgbClr val="8BC9A0"/>
              </a:solidFill>
              <a:prstDash val="sysDot"/>
              <a:miter lim="800000"/>
            </a:ln>
            <a:effectLst/>
          </p:spPr>
        </p:cxnSp>
        <p:cxnSp>
          <p:nvCxnSpPr>
            <p:cNvPr id="12" name="Straight Connector 78"/>
            <p:cNvCxnSpPr/>
            <p:nvPr/>
          </p:nvCxnSpPr>
          <p:spPr bwMode="gray">
            <a:xfrm>
              <a:off x="1093557" y="3823974"/>
              <a:ext cx="4611636" cy="0"/>
            </a:xfrm>
            <a:prstGeom prst="line">
              <a:avLst/>
            </a:prstGeom>
            <a:noFill/>
            <a:ln w="19050" cap="flat" cmpd="sng" algn="ctr">
              <a:solidFill>
                <a:srgbClr val="8BC9A0"/>
              </a:solidFill>
              <a:prstDash val="sysDot"/>
              <a:miter lim="800000"/>
            </a:ln>
            <a:effectLst/>
          </p:spPr>
        </p:cxnSp>
        <p:cxnSp>
          <p:nvCxnSpPr>
            <p:cNvPr id="13" name="Straight Connector 80"/>
            <p:cNvCxnSpPr/>
            <p:nvPr/>
          </p:nvCxnSpPr>
          <p:spPr bwMode="gray">
            <a:xfrm>
              <a:off x="1093557" y="4512991"/>
              <a:ext cx="4611636" cy="0"/>
            </a:xfrm>
            <a:prstGeom prst="line">
              <a:avLst/>
            </a:prstGeom>
            <a:noFill/>
            <a:ln w="19050" cap="flat" cmpd="sng" algn="ctr">
              <a:solidFill>
                <a:srgbClr val="8BC9A0"/>
              </a:solidFill>
              <a:prstDash val="sysDot"/>
              <a:miter lim="800000"/>
            </a:ln>
            <a:effectLst/>
          </p:spPr>
        </p:cxnSp>
        <p:cxnSp>
          <p:nvCxnSpPr>
            <p:cNvPr id="14" name="Straight Connector 81"/>
            <p:cNvCxnSpPr/>
            <p:nvPr/>
          </p:nvCxnSpPr>
          <p:spPr bwMode="gray">
            <a:xfrm>
              <a:off x="1093557" y="5712946"/>
              <a:ext cx="4611636" cy="0"/>
            </a:xfrm>
            <a:prstGeom prst="line">
              <a:avLst/>
            </a:prstGeom>
            <a:noFill/>
            <a:ln w="19050" cap="flat" cmpd="sng" algn="ctr">
              <a:solidFill>
                <a:srgbClr val="8BC9A0"/>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16" name="Straight Connector 74"/>
            <p:cNvCxnSpPr>
              <a:stCxn id="15" idx="0"/>
              <a:endCxn id="43"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21" name="Straight Connector 13"/>
            <p:cNvCxnSpPr>
              <a:stCxn id="19" idx="3"/>
              <a:endCxn id="20"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24" name="Straight Connector 16"/>
            <p:cNvCxnSpPr>
              <a:stCxn id="22" idx="3"/>
              <a:endCxn id="23"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pic>
          <p:nvPicPr>
            <p:cNvPr id="27"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29" name="Straight Connector 29"/>
            <p:cNvCxnSpPr>
              <a:stCxn id="27" idx="3"/>
              <a:endCxn id="28"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30" name="Straight Connector 30"/>
            <p:cNvCxnSpPr>
              <a:stCxn id="22" idx="0"/>
              <a:endCxn id="19"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37" name="Straight Connector 34"/>
            <p:cNvCxnSpPr>
              <a:stCxn id="35" idx="0"/>
              <a:endCxn id="22"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426149" y="5011267"/>
              <a:ext cx="261965" cy="61979"/>
              <a:chOff x="559282" y="6488261"/>
              <a:chExt cx="261965" cy="61979"/>
            </a:xfrm>
            <a:solidFill>
              <a:sysClr val="window" lastClr="FFFFFF">
                <a:lumMod val="50000"/>
              </a:sysClr>
            </a:solidFill>
          </p:grpSpPr>
          <p:sp>
            <p:nvSpPr>
              <p:cNvPr id="89"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2"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43"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44" name="Group 54"/>
            <p:cNvGrpSpPr/>
            <p:nvPr/>
          </p:nvGrpSpPr>
          <p:grpSpPr bwMode="gray">
            <a:xfrm>
              <a:off x="4440655" y="5011267"/>
              <a:ext cx="261965" cy="61979"/>
              <a:chOff x="559282" y="6488261"/>
              <a:chExt cx="261965" cy="61979"/>
            </a:xfrm>
            <a:solidFill>
              <a:sysClr val="window" lastClr="FFFFFF">
                <a:lumMod val="50000"/>
              </a:sysClr>
            </a:solidFill>
          </p:grpSpPr>
          <p:sp>
            <p:nvSpPr>
              <p:cNvPr id="86"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5" name="Straight Connector 58"/>
            <p:cNvCxnSpPr>
              <a:stCxn id="42" idx="0"/>
              <a:endCxn id="27"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46" name="Straight Connector 61"/>
            <p:cNvCxnSpPr>
              <a:stCxn id="43" idx="0"/>
              <a:endCxn id="28"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47" name="Straight Connector 64"/>
            <p:cNvCxnSpPr>
              <a:stCxn id="42" idx="0"/>
              <a:endCxn id="28"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8" name="Straight Connector 67"/>
            <p:cNvCxnSpPr>
              <a:stCxn id="43" idx="0"/>
              <a:endCxn id="27"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9" name="Straight Connector 70"/>
            <p:cNvCxnSpPr>
              <a:stCxn id="17" idx="0"/>
              <a:endCxn id="36"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50" name="Straight Connector 79"/>
            <p:cNvCxnSpPr>
              <a:stCxn id="19" idx="1"/>
              <a:endCxn id="18"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5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53" name="Straight Connector 98"/>
            <p:cNvCxnSpPr>
              <a:stCxn id="52" idx="2"/>
              <a:endCxn id="20"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54" name="Straight Connector 101"/>
            <p:cNvCxnSpPr>
              <a:stCxn id="51" idx="2"/>
              <a:endCxn id="19"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55" name="Straight Connector 104"/>
            <p:cNvCxnSpPr>
              <a:stCxn id="51" idx="3"/>
              <a:endCxn id="52"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56"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61"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62"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63"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64"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65"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71"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7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74" name="Straight Connector 127"/>
            <p:cNvCxnSpPr>
              <a:stCxn id="72" idx="3"/>
              <a:endCxn id="73"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75"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76" name="圆角矩形 75"/>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20"/>
            <p:cNvSpPr txBox="1"/>
            <p:nvPr/>
          </p:nvSpPr>
          <p:spPr bwMode="gray">
            <a:xfrm>
              <a:off x="4799546" y="2697017"/>
              <a:ext cx="854721" cy="261610"/>
            </a:xfrm>
            <a:prstGeom prst="rect">
              <a:avLst/>
            </a:prstGeom>
            <a:noFill/>
          </p:spPr>
          <p:txBody>
            <a:bodyPr wrap="none" rtlCol="0">
              <a:spAutoFit/>
            </a:bodyPr>
            <a:lstStyle/>
            <a:p>
              <a:pPr fontAlgn="ctr">
                <a:spcBef>
                  <a:spcPts val="0"/>
                </a:spcBef>
                <a:spcAft>
                  <a:spcPts val="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O&amp;M area</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Straight Connector 79"/>
            <p:cNvCxnSpPr/>
            <p:nvPr/>
          </p:nvCxnSpPr>
          <p:spPr bwMode="gray">
            <a:xfrm flipH="1">
              <a:off x="2382862" y="2836440"/>
              <a:ext cx="1190149" cy="0"/>
            </a:xfrm>
            <a:prstGeom prst="line">
              <a:avLst/>
            </a:prstGeom>
            <a:noFill/>
            <a:ln w="19050" cap="flat" cmpd="sng" algn="ctr">
              <a:solidFill>
                <a:sysClr val="windowText" lastClr="000000"/>
              </a:solidFill>
              <a:prstDash val="solid"/>
              <a:miter lim="800000"/>
            </a:ln>
            <a:effectLst/>
          </p:spPr>
        </p:cxnSp>
        <p:cxnSp>
          <p:nvCxnSpPr>
            <p:cNvPr id="79"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80"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81" name="图片 8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82" name="图片 8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83" name="图片 82"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sp>
          <p:nvSpPr>
            <p:cNvPr id="84" name="TextBox 46"/>
            <p:cNvSpPr txBox="1"/>
            <p:nvPr/>
          </p:nvSpPr>
          <p:spPr bwMode="gray">
            <a:xfrm>
              <a:off x="1515389" y="2697017"/>
              <a:ext cx="373820"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grpSp>
      <p:pic>
        <p:nvPicPr>
          <p:cNvPr id="181" name="图片 87" descr="汇聚交换机.png"/>
          <p:cNvPicPr>
            <a:picLocks noChangeAspect="1"/>
          </p:cNvPicPr>
          <p:nvPr/>
        </p:nvPicPr>
        <p:blipFill>
          <a:blip r:embed="rId6" cstate="print"/>
          <a:stretch>
            <a:fillRect/>
          </a:stretch>
        </p:blipFill>
        <p:spPr bwMode="gray">
          <a:xfrm>
            <a:off x="6479224" y="2558435"/>
            <a:ext cx="335297" cy="274335"/>
          </a:xfrm>
          <a:prstGeom prst="rect">
            <a:avLst/>
          </a:prstGeom>
        </p:spPr>
      </p:pic>
      <p:pic>
        <p:nvPicPr>
          <p:cNvPr id="182" name="图片 105" descr="AP.png"/>
          <p:cNvPicPr>
            <a:picLocks noChangeAspect="1"/>
          </p:cNvPicPr>
          <p:nvPr/>
        </p:nvPicPr>
        <p:blipFill>
          <a:blip r:embed="rId3" cstate="print"/>
          <a:stretch>
            <a:fillRect/>
          </a:stretch>
        </p:blipFill>
        <p:spPr bwMode="gray">
          <a:xfrm>
            <a:off x="6478297" y="3711551"/>
            <a:ext cx="335297" cy="274335"/>
          </a:xfrm>
          <a:prstGeom prst="rect">
            <a:avLst/>
          </a:prstGeom>
        </p:spPr>
      </p:pic>
      <p:cxnSp>
        <p:nvCxnSpPr>
          <p:cNvPr id="183" name="Straight Connector 10"/>
          <p:cNvCxnSpPr>
            <a:stCxn id="182" idx="0"/>
            <a:endCxn id="187" idx="2"/>
          </p:cNvCxnSpPr>
          <p:nvPr/>
        </p:nvCxnSpPr>
        <p:spPr bwMode="gray">
          <a:xfrm flipV="1">
            <a:off x="6645946" y="3572400"/>
            <a:ext cx="927" cy="1391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4" name="图片 87" descr="汇聚交换机.png"/>
          <p:cNvPicPr>
            <a:picLocks noChangeAspect="1"/>
          </p:cNvPicPr>
          <p:nvPr/>
        </p:nvPicPr>
        <p:blipFill>
          <a:blip r:embed="rId6" cstate="print"/>
          <a:stretch>
            <a:fillRect/>
          </a:stretch>
        </p:blipFill>
        <p:spPr bwMode="gray">
          <a:xfrm>
            <a:off x="5658488" y="2558435"/>
            <a:ext cx="335297" cy="274335"/>
          </a:xfrm>
          <a:prstGeom prst="rect">
            <a:avLst/>
          </a:prstGeom>
        </p:spPr>
      </p:pic>
      <p:cxnSp>
        <p:nvCxnSpPr>
          <p:cNvPr id="185" name="Straight Connector 23"/>
          <p:cNvCxnSpPr>
            <a:stCxn id="184" idx="3"/>
            <a:endCxn id="181" idx="1"/>
          </p:cNvCxnSpPr>
          <p:nvPr/>
        </p:nvCxnSpPr>
        <p:spPr bwMode="gray">
          <a:xfrm>
            <a:off x="5993785" y="2695603"/>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86" name="图片 106" descr="堆叠交换机蓝.png"/>
          <p:cNvPicPr>
            <a:picLocks noChangeAspect="1"/>
          </p:cNvPicPr>
          <p:nvPr/>
        </p:nvPicPr>
        <p:blipFill>
          <a:blip r:embed="rId7" cstate="print"/>
          <a:stretch>
            <a:fillRect/>
          </a:stretch>
        </p:blipFill>
        <p:spPr bwMode="gray">
          <a:xfrm>
            <a:off x="5657591" y="3296598"/>
            <a:ext cx="337091" cy="275802"/>
          </a:xfrm>
          <a:prstGeom prst="rect">
            <a:avLst/>
          </a:prstGeom>
        </p:spPr>
      </p:pic>
      <p:pic>
        <p:nvPicPr>
          <p:cNvPr id="187" name="图片 106" descr="堆叠交换机蓝.png"/>
          <p:cNvPicPr>
            <a:picLocks noChangeAspect="1"/>
          </p:cNvPicPr>
          <p:nvPr/>
        </p:nvPicPr>
        <p:blipFill>
          <a:blip r:embed="rId7" cstate="print"/>
          <a:stretch>
            <a:fillRect/>
          </a:stretch>
        </p:blipFill>
        <p:spPr bwMode="gray">
          <a:xfrm>
            <a:off x="6478327" y="3296598"/>
            <a:ext cx="337091" cy="275802"/>
          </a:xfrm>
          <a:prstGeom prst="rect">
            <a:avLst/>
          </a:prstGeom>
        </p:spPr>
      </p:pic>
      <p:grpSp>
        <p:nvGrpSpPr>
          <p:cNvPr id="188" name="Group 41"/>
          <p:cNvGrpSpPr/>
          <p:nvPr/>
        </p:nvGrpSpPr>
        <p:grpSpPr bwMode="gray">
          <a:xfrm>
            <a:off x="6106015" y="3402701"/>
            <a:ext cx="261965" cy="61979"/>
            <a:chOff x="559282" y="6488261"/>
            <a:chExt cx="261965" cy="61979"/>
          </a:xfrm>
          <a:solidFill>
            <a:schemeClr val="bg1">
              <a:lumMod val="50000"/>
            </a:schemeClr>
          </a:solidFill>
        </p:grpSpPr>
        <p:sp>
          <p:nvSpPr>
            <p:cNvPr id="189" name="Oval 42"/>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43"/>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44"/>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92" name="Straight Connector 45"/>
          <p:cNvCxnSpPr>
            <a:stCxn id="186" idx="0"/>
            <a:endCxn id="184" idx="2"/>
          </p:cNvCxnSpPr>
          <p:nvPr/>
        </p:nvCxnSpPr>
        <p:spPr bwMode="gray">
          <a:xfrm flipV="1">
            <a:off x="5826137" y="2832770"/>
            <a:ext cx="0" cy="463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46"/>
          <p:cNvCxnSpPr>
            <a:stCxn id="187" idx="0"/>
            <a:endCxn id="181" idx="2"/>
          </p:cNvCxnSpPr>
          <p:nvPr/>
        </p:nvCxnSpPr>
        <p:spPr bwMode="gray">
          <a:xfrm flipV="1">
            <a:off x="6646873" y="2832770"/>
            <a:ext cx="0" cy="463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47"/>
          <p:cNvCxnSpPr>
            <a:stCxn id="186" idx="0"/>
            <a:endCxn id="181" idx="2"/>
          </p:cNvCxnSpPr>
          <p:nvPr/>
        </p:nvCxnSpPr>
        <p:spPr bwMode="gray">
          <a:xfrm flipV="1">
            <a:off x="5826137" y="2832770"/>
            <a:ext cx="820736" cy="463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48"/>
          <p:cNvCxnSpPr>
            <a:stCxn id="187" idx="0"/>
            <a:endCxn id="184" idx="2"/>
          </p:cNvCxnSpPr>
          <p:nvPr/>
        </p:nvCxnSpPr>
        <p:spPr bwMode="gray">
          <a:xfrm flipH="1" flipV="1">
            <a:off x="5826137" y="2832770"/>
            <a:ext cx="820736" cy="463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6" name="Oval 60"/>
          <p:cNvSpPr/>
          <p:nvPr/>
        </p:nvSpPr>
        <p:spPr bwMode="gray">
          <a:xfrm rot="1782887">
            <a:off x="5765040" y="310628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Oval 61"/>
          <p:cNvSpPr/>
          <p:nvPr/>
        </p:nvSpPr>
        <p:spPr bwMode="gray">
          <a:xfrm rot="19401600">
            <a:off x="6427664" y="309875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Rounded Rectangle 137"/>
          <p:cNvSpPr/>
          <p:nvPr/>
        </p:nvSpPr>
        <p:spPr bwMode="gray">
          <a:xfrm>
            <a:off x="5279723" y="1525255"/>
            <a:ext cx="1860752" cy="2773652"/>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9" name="图片 14" descr="日志告警服务器-蓝.png"/>
          <p:cNvPicPr>
            <a:picLocks noChangeAspect="1"/>
          </p:cNvPicPr>
          <p:nvPr/>
        </p:nvPicPr>
        <p:blipFill>
          <a:blip r:embed="rId9" cstate="print"/>
          <a:stretch>
            <a:fillRect/>
          </a:stretch>
        </p:blipFill>
        <p:spPr bwMode="gray">
          <a:xfrm>
            <a:off x="5651453" y="3856769"/>
            <a:ext cx="304595" cy="190195"/>
          </a:xfrm>
          <a:prstGeom prst="rect">
            <a:avLst/>
          </a:prstGeom>
        </p:spPr>
      </p:pic>
      <p:pic>
        <p:nvPicPr>
          <p:cNvPr id="200" name="图片 158" descr="SAN网络-蓝.png"/>
          <p:cNvPicPr>
            <a:picLocks noChangeAspect="1"/>
          </p:cNvPicPr>
          <p:nvPr/>
        </p:nvPicPr>
        <p:blipFill>
          <a:blip r:embed="rId12" cstate="print"/>
          <a:stretch>
            <a:fillRect/>
          </a:stretch>
        </p:blipFill>
        <p:spPr bwMode="gray">
          <a:xfrm>
            <a:off x="6148512" y="3815788"/>
            <a:ext cx="166121" cy="272157"/>
          </a:xfrm>
          <a:prstGeom prst="rect">
            <a:avLst/>
          </a:prstGeom>
        </p:spPr>
      </p:pic>
      <p:pic>
        <p:nvPicPr>
          <p:cNvPr id="21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5397028" y="1817399"/>
            <a:ext cx="338400" cy="276872"/>
          </a:xfrm>
          <a:prstGeom prst="rect">
            <a:avLst/>
          </a:prstGeom>
          <a:noFill/>
        </p:spPr>
      </p:pic>
      <p:pic>
        <p:nvPicPr>
          <p:cNvPr id="219"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6092953" y="2114821"/>
            <a:ext cx="338400" cy="276872"/>
          </a:xfrm>
          <a:prstGeom prst="rect">
            <a:avLst/>
          </a:prstGeom>
        </p:spPr>
      </p:pic>
      <p:cxnSp>
        <p:nvCxnSpPr>
          <p:cNvPr id="220" name="Straight Connector 48"/>
          <p:cNvCxnSpPr>
            <a:stCxn id="219" idx="2"/>
            <a:endCxn id="184" idx="0"/>
          </p:cNvCxnSpPr>
          <p:nvPr/>
        </p:nvCxnSpPr>
        <p:spPr bwMode="gray">
          <a:xfrm flipH="1">
            <a:off x="5826137" y="2391693"/>
            <a:ext cx="436016" cy="1667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48"/>
          <p:cNvCxnSpPr>
            <a:stCxn id="219" idx="2"/>
            <a:endCxn id="181" idx="0"/>
          </p:cNvCxnSpPr>
          <p:nvPr/>
        </p:nvCxnSpPr>
        <p:spPr bwMode="gray">
          <a:xfrm>
            <a:off x="6262153" y="2391693"/>
            <a:ext cx="384720" cy="1667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48"/>
          <p:cNvCxnSpPr>
            <a:stCxn id="218" idx="3"/>
            <a:endCxn id="219" idx="0"/>
          </p:cNvCxnSpPr>
          <p:nvPr/>
        </p:nvCxnSpPr>
        <p:spPr bwMode="gray">
          <a:xfrm>
            <a:off x="5735428" y="1955835"/>
            <a:ext cx="526725" cy="1589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3" name="文本框 222"/>
          <p:cNvSpPr txBox="1"/>
          <p:nvPr/>
        </p:nvSpPr>
        <p:spPr bwMode="gray">
          <a:xfrm>
            <a:off x="5658488" y="1577119"/>
            <a:ext cx="147829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Branch network</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4" name="Straight Connector 48"/>
          <p:cNvCxnSpPr>
            <a:stCxn id="218" idx="0"/>
          </p:cNvCxnSpPr>
          <p:nvPr/>
        </p:nvCxnSpPr>
        <p:spPr bwMode="gray">
          <a:xfrm flipV="1">
            <a:off x="5566228" y="1597180"/>
            <a:ext cx="0" cy="2202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5" name="图片 224" descr="管理型无线虚链路-蓝.png"/>
          <p:cNvPicPr>
            <a:picLocks noChangeAspect="1"/>
          </p:cNvPicPr>
          <p:nvPr/>
        </p:nvPicPr>
        <p:blipFill>
          <a:blip r:embed="rId20" cstate="print"/>
          <a:stretch>
            <a:fillRect/>
          </a:stretch>
        </p:blipFill>
        <p:spPr bwMode="gray">
          <a:xfrm>
            <a:off x="756024" y="1602939"/>
            <a:ext cx="338400" cy="277075"/>
          </a:xfrm>
          <a:prstGeom prst="rect">
            <a:avLst/>
          </a:prstGeom>
        </p:spPr>
      </p:pic>
      <p:sp>
        <p:nvSpPr>
          <p:cNvPr id="226" name="TextBox 294"/>
          <p:cNvSpPr txBox="1"/>
          <p:nvPr/>
        </p:nvSpPr>
        <p:spPr bwMode="gray">
          <a:xfrm>
            <a:off x="306148" y="1942073"/>
            <a:ext cx="1201623"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Traveling employee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8" name="Straight Connector 48"/>
          <p:cNvCxnSpPr/>
          <p:nvPr/>
        </p:nvCxnSpPr>
        <p:spPr bwMode="gray">
          <a:xfrm flipH="1" flipV="1">
            <a:off x="3752944" y="1588711"/>
            <a:ext cx="1813284" cy="142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48"/>
          <p:cNvCxnSpPr>
            <a:stCxn id="81" idx="1"/>
            <a:endCxn id="225" idx="3"/>
          </p:cNvCxnSpPr>
          <p:nvPr/>
        </p:nvCxnSpPr>
        <p:spPr bwMode="gray">
          <a:xfrm flipH="1">
            <a:off x="1094424" y="1603422"/>
            <a:ext cx="1102727" cy="1380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8" name="任意多边形 237"/>
          <p:cNvSpPr/>
          <p:nvPr/>
        </p:nvSpPr>
        <p:spPr bwMode="gray">
          <a:xfrm rot="2800757">
            <a:off x="1118262" y="1817806"/>
            <a:ext cx="2005154" cy="925644"/>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1977390 w 1977390"/>
              <a:gd name="connsiteY0" fmla="*/ 0 h 1584960"/>
              <a:gd name="connsiteX1" fmla="*/ 0 w 1977390"/>
              <a:gd name="connsiteY1" fmla="*/ 1584960 h 158496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1969770 w 1969770"/>
              <a:gd name="connsiteY0" fmla="*/ 0 h 1657350"/>
              <a:gd name="connsiteX1" fmla="*/ 0 w 1969770"/>
              <a:gd name="connsiteY1" fmla="*/ 1657350 h 1657350"/>
              <a:gd name="connsiteX0" fmla="*/ 1958340 w 1958340"/>
              <a:gd name="connsiteY0" fmla="*/ 0 h 1577340"/>
              <a:gd name="connsiteX1" fmla="*/ 0 w 1958340"/>
              <a:gd name="connsiteY1" fmla="*/ 1577340 h 1577340"/>
              <a:gd name="connsiteX0" fmla="*/ 1996440 w 1996440"/>
              <a:gd name="connsiteY0" fmla="*/ 0 h 1520190"/>
              <a:gd name="connsiteX1" fmla="*/ 0 w 1996440"/>
              <a:gd name="connsiteY1" fmla="*/ 1520190 h 1520190"/>
              <a:gd name="connsiteX0" fmla="*/ 2068830 w 2068830"/>
              <a:gd name="connsiteY0" fmla="*/ 0 h 1543050"/>
              <a:gd name="connsiteX1" fmla="*/ 0 w 2068830"/>
              <a:gd name="connsiteY1" fmla="*/ 1543050 h 1543050"/>
              <a:gd name="connsiteX0" fmla="*/ 2167890 w 2167890"/>
              <a:gd name="connsiteY0" fmla="*/ 0 h 1623060"/>
              <a:gd name="connsiteX1" fmla="*/ 0 w 2167890"/>
              <a:gd name="connsiteY1" fmla="*/ 1623060 h 1623060"/>
              <a:gd name="connsiteX0" fmla="*/ 2160270 w 2160270"/>
              <a:gd name="connsiteY0" fmla="*/ 0 h 1661160"/>
              <a:gd name="connsiteX1" fmla="*/ 0 w 2160270"/>
              <a:gd name="connsiteY1" fmla="*/ 1661160 h 1661160"/>
              <a:gd name="connsiteX0" fmla="*/ 2324100 w 2324100"/>
              <a:gd name="connsiteY0" fmla="*/ 0 h 1729740"/>
              <a:gd name="connsiteX1" fmla="*/ 0 w 2324100"/>
              <a:gd name="connsiteY1" fmla="*/ 1729740 h 17297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005154 w 2005154"/>
              <a:gd name="connsiteY0" fmla="*/ 154023 h 600222"/>
              <a:gd name="connsiteX1" fmla="*/ 0 w 2005154"/>
              <a:gd name="connsiteY1" fmla="*/ 600222 h 600222"/>
              <a:gd name="connsiteX0" fmla="*/ 2005154 w 2005154"/>
              <a:gd name="connsiteY0" fmla="*/ 418169 h 864368"/>
              <a:gd name="connsiteX1" fmla="*/ 0 w 2005154"/>
              <a:gd name="connsiteY1" fmla="*/ 864368 h 864368"/>
              <a:gd name="connsiteX0" fmla="*/ 2005154 w 2005154"/>
              <a:gd name="connsiteY0" fmla="*/ 399136 h 845335"/>
              <a:gd name="connsiteX1" fmla="*/ 1835512 w 2005154"/>
              <a:gd name="connsiteY1" fmla="*/ 349515 h 845335"/>
              <a:gd name="connsiteX2" fmla="*/ 0 w 2005154"/>
              <a:gd name="connsiteY2" fmla="*/ 845335 h 845335"/>
              <a:gd name="connsiteX0" fmla="*/ 2005154 w 2005154"/>
              <a:gd name="connsiteY0" fmla="*/ 512525 h 958724"/>
              <a:gd name="connsiteX1" fmla="*/ 1835512 w 2005154"/>
              <a:gd name="connsiteY1" fmla="*/ 462904 h 958724"/>
              <a:gd name="connsiteX2" fmla="*/ 0 w 2005154"/>
              <a:gd name="connsiteY2" fmla="*/ 958724 h 958724"/>
              <a:gd name="connsiteX0" fmla="*/ 2005154 w 2005154"/>
              <a:gd name="connsiteY0" fmla="*/ 491715 h 937914"/>
              <a:gd name="connsiteX1" fmla="*/ 1969689 w 2005154"/>
              <a:gd name="connsiteY1" fmla="*/ 476211 h 937914"/>
              <a:gd name="connsiteX2" fmla="*/ 0 w 2005154"/>
              <a:gd name="connsiteY2" fmla="*/ 937914 h 937914"/>
              <a:gd name="connsiteX0" fmla="*/ 2005154 w 2005154"/>
              <a:gd name="connsiteY0" fmla="*/ 479445 h 925644"/>
              <a:gd name="connsiteX1" fmla="*/ 1969689 w 2005154"/>
              <a:gd name="connsiteY1" fmla="*/ 463941 h 925644"/>
              <a:gd name="connsiteX2" fmla="*/ 0 w 2005154"/>
              <a:gd name="connsiteY2" fmla="*/ 925644 h 925644"/>
            </a:gdLst>
            <a:ahLst/>
            <a:cxnLst>
              <a:cxn ang="0">
                <a:pos x="connsiteX0" y="connsiteY0"/>
              </a:cxn>
              <a:cxn ang="0">
                <a:pos x="connsiteX1" y="connsiteY1"/>
              </a:cxn>
              <a:cxn ang="0">
                <a:pos x="connsiteX2" y="connsiteY2"/>
              </a:cxn>
            </a:cxnLst>
            <a:rect l="l" t="t" r="r" b="b"/>
            <a:pathLst>
              <a:path w="2005154" h="925644">
                <a:moveTo>
                  <a:pt x="2005154" y="479445"/>
                </a:moveTo>
                <a:cubicBezTo>
                  <a:pt x="1978140" y="460040"/>
                  <a:pt x="2003457" y="488198"/>
                  <a:pt x="1969689" y="463941"/>
                </a:cubicBezTo>
                <a:cubicBezTo>
                  <a:pt x="1284583" y="-223481"/>
                  <a:pt x="610882" y="-208158"/>
                  <a:pt x="0" y="925644"/>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任意多边形 238"/>
          <p:cNvSpPr/>
          <p:nvPr/>
        </p:nvSpPr>
        <p:spPr bwMode="gray">
          <a:xfrm rot="18796528">
            <a:off x="3038434" y="1806210"/>
            <a:ext cx="2242012" cy="741946"/>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2042160 w 2042160"/>
              <a:gd name="connsiteY0" fmla="*/ 0 h 1638300"/>
              <a:gd name="connsiteX1" fmla="*/ 0 w 2042160"/>
              <a:gd name="connsiteY1" fmla="*/ 1638300 h 1638300"/>
              <a:gd name="connsiteX0" fmla="*/ 1977390 w 1977390"/>
              <a:gd name="connsiteY0" fmla="*/ 0 h 1584960"/>
              <a:gd name="connsiteX1" fmla="*/ 0 w 1977390"/>
              <a:gd name="connsiteY1" fmla="*/ 1584960 h 158496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2114550 w 2114550"/>
              <a:gd name="connsiteY0" fmla="*/ 0 h 1634490"/>
              <a:gd name="connsiteX1" fmla="*/ 0 w 2114550"/>
              <a:gd name="connsiteY1" fmla="*/ 1634490 h 1634490"/>
              <a:gd name="connsiteX0" fmla="*/ 1969770 w 1969770"/>
              <a:gd name="connsiteY0" fmla="*/ 0 h 1657350"/>
              <a:gd name="connsiteX1" fmla="*/ 0 w 1969770"/>
              <a:gd name="connsiteY1" fmla="*/ 1657350 h 1657350"/>
              <a:gd name="connsiteX0" fmla="*/ 1958340 w 1958340"/>
              <a:gd name="connsiteY0" fmla="*/ 0 h 1577340"/>
              <a:gd name="connsiteX1" fmla="*/ 0 w 1958340"/>
              <a:gd name="connsiteY1" fmla="*/ 1577340 h 1577340"/>
              <a:gd name="connsiteX0" fmla="*/ 1996440 w 1996440"/>
              <a:gd name="connsiteY0" fmla="*/ 0 h 1520190"/>
              <a:gd name="connsiteX1" fmla="*/ 0 w 1996440"/>
              <a:gd name="connsiteY1" fmla="*/ 1520190 h 1520190"/>
              <a:gd name="connsiteX0" fmla="*/ 2068830 w 2068830"/>
              <a:gd name="connsiteY0" fmla="*/ 0 h 1543050"/>
              <a:gd name="connsiteX1" fmla="*/ 0 w 2068830"/>
              <a:gd name="connsiteY1" fmla="*/ 1543050 h 1543050"/>
              <a:gd name="connsiteX0" fmla="*/ 2167890 w 2167890"/>
              <a:gd name="connsiteY0" fmla="*/ 0 h 1623060"/>
              <a:gd name="connsiteX1" fmla="*/ 0 w 2167890"/>
              <a:gd name="connsiteY1" fmla="*/ 1623060 h 1623060"/>
              <a:gd name="connsiteX0" fmla="*/ 2160270 w 2160270"/>
              <a:gd name="connsiteY0" fmla="*/ 0 h 1661160"/>
              <a:gd name="connsiteX1" fmla="*/ 0 w 2160270"/>
              <a:gd name="connsiteY1" fmla="*/ 1661160 h 1661160"/>
              <a:gd name="connsiteX0" fmla="*/ 2324100 w 2324100"/>
              <a:gd name="connsiteY0" fmla="*/ 0 h 1729740"/>
              <a:gd name="connsiteX1" fmla="*/ 0 w 2324100"/>
              <a:gd name="connsiteY1" fmla="*/ 1729740 h 17297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308860 w 2308860"/>
              <a:gd name="connsiteY0" fmla="*/ 0 h 1767840"/>
              <a:gd name="connsiteX1" fmla="*/ 0 w 2308860"/>
              <a:gd name="connsiteY1" fmla="*/ 1767840 h 1767840"/>
              <a:gd name="connsiteX0" fmla="*/ 2005154 w 2005154"/>
              <a:gd name="connsiteY0" fmla="*/ 154023 h 600222"/>
              <a:gd name="connsiteX1" fmla="*/ 0 w 2005154"/>
              <a:gd name="connsiteY1" fmla="*/ 600222 h 600222"/>
              <a:gd name="connsiteX0" fmla="*/ 2005154 w 2005154"/>
              <a:gd name="connsiteY0" fmla="*/ 418169 h 864368"/>
              <a:gd name="connsiteX1" fmla="*/ 0 w 2005154"/>
              <a:gd name="connsiteY1" fmla="*/ 864368 h 864368"/>
              <a:gd name="connsiteX0" fmla="*/ 2005154 w 2005154"/>
              <a:gd name="connsiteY0" fmla="*/ 399136 h 845335"/>
              <a:gd name="connsiteX1" fmla="*/ 1835512 w 2005154"/>
              <a:gd name="connsiteY1" fmla="*/ 349515 h 845335"/>
              <a:gd name="connsiteX2" fmla="*/ 0 w 2005154"/>
              <a:gd name="connsiteY2" fmla="*/ 845335 h 845335"/>
              <a:gd name="connsiteX0" fmla="*/ 2005154 w 2005154"/>
              <a:gd name="connsiteY0" fmla="*/ 512525 h 958724"/>
              <a:gd name="connsiteX1" fmla="*/ 1835512 w 2005154"/>
              <a:gd name="connsiteY1" fmla="*/ 462904 h 958724"/>
              <a:gd name="connsiteX2" fmla="*/ 0 w 2005154"/>
              <a:gd name="connsiteY2" fmla="*/ 958724 h 958724"/>
              <a:gd name="connsiteX0" fmla="*/ 2005154 w 2005154"/>
              <a:gd name="connsiteY0" fmla="*/ 491715 h 937914"/>
              <a:gd name="connsiteX1" fmla="*/ 1969689 w 2005154"/>
              <a:gd name="connsiteY1" fmla="*/ 476211 h 937914"/>
              <a:gd name="connsiteX2" fmla="*/ 0 w 2005154"/>
              <a:gd name="connsiteY2" fmla="*/ 937914 h 937914"/>
              <a:gd name="connsiteX0" fmla="*/ 2005154 w 2005154"/>
              <a:gd name="connsiteY0" fmla="*/ 479445 h 925644"/>
              <a:gd name="connsiteX1" fmla="*/ 1969689 w 2005154"/>
              <a:gd name="connsiteY1" fmla="*/ 463941 h 925644"/>
              <a:gd name="connsiteX2" fmla="*/ 0 w 2005154"/>
              <a:gd name="connsiteY2" fmla="*/ 925644 h 925644"/>
              <a:gd name="connsiteX0" fmla="*/ 2361248 w 2361248"/>
              <a:gd name="connsiteY0" fmla="*/ 710482 h 710482"/>
              <a:gd name="connsiteX1" fmla="*/ 2325783 w 2361248"/>
              <a:gd name="connsiteY1" fmla="*/ 694978 h 710482"/>
              <a:gd name="connsiteX2" fmla="*/ 0 w 2361248"/>
              <a:gd name="connsiteY2" fmla="*/ 691491 h 710482"/>
              <a:gd name="connsiteX0" fmla="*/ 2361248 w 2361248"/>
              <a:gd name="connsiteY0" fmla="*/ 595097 h 595097"/>
              <a:gd name="connsiteX1" fmla="*/ 2325783 w 2361248"/>
              <a:gd name="connsiteY1" fmla="*/ 579593 h 595097"/>
              <a:gd name="connsiteX2" fmla="*/ 0 w 2361248"/>
              <a:gd name="connsiteY2" fmla="*/ 576106 h 595097"/>
              <a:gd name="connsiteX0" fmla="*/ 2361248 w 2361248"/>
              <a:gd name="connsiteY0" fmla="*/ 655330 h 655330"/>
              <a:gd name="connsiteX1" fmla="*/ 2325783 w 2361248"/>
              <a:gd name="connsiteY1" fmla="*/ 639826 h 655330"/>
              <a:gd name="connsiteX2" fmla="*/ 0 w 2361248"/>
              <a:gd name="connsiteY2" fmla="*/ 636339 h 655330"/>
              <a:gd name="connsiteX0" fmla="*/ 2728607 w 2728607"/>
              <a:gd name="connsiteY0" fmla="*/ 444187 h 873546"/>
              <a:gd name="connsiteX1" fmla="*/ 2693142 w 2728607"/>
              <a:gd name="connsiteY1" fmla="*/ 428683 h 873546"/>
              <a:gd name="connsiteX2" fmla="*/ 0 w 2728607"/>
              <a:gd name="connsiteY2" fmla="*/ 873546 h 873546"/>
              <a:gd name="connsiteX0" fmla="*/ 2242012 w 2242012"/>
              <a:gd name="connsiteY0" fmla="*/ 797539 h 797539"/>
              <a:gd name="connsiteX1" fmla="*/ 2206547 w 2242012"/>
              <a:gd name="connsiteY1" fmla="*/ 782035 h 797539"/>
              <a:gd name="connsiteX2" fmla="*/ 0 w 2242012"/>
              <a:gd name="connsiteY2" fmla="*/ 547112 h 797539"/>
              <a:gd name="connsiteX0" fmla="*/ 2242012 w 2242012"/>
              <a:gd name="connsiteY0" fmla="*/ 741946 h 741946"/>
              <a:gd name="connsiteX1" fmla="*/ 2206547 w 2242012"/>
              <a:gd name="connsiteY1" fmla="*/ 726442 h 741946"/>
              <a:gd name="connsiteX2" fmla="*/ 0 w 2242012"/>
              <a:gd name="connsiteY2" fmla="*/ 491519 h 741946"/>
            </a:gdLst>
            <a:ahLst/>
            <a:cxnLst>
              <a:cxn ang="0">
                <a:pos x="connsiteX0" y="connsiteY0"/>
              </a:cxn>
              <a:cxn ang="0">
                <a:pos x="connsiteX1" y="connsiteY1"/>
              </a:cxn>
              <a:cxn ang="0">
                <a:pos x="connsiteX2" y="connsiteY2"/>
              </a:cxn>
            </a:cxnLst>
            <a:rect l="l" t="t" r="r" b="b"/>
            <a:pathLst>
              <a:path w="2242012" h="741946">
                <a:moveTo>
                  <a:pt x="2242012" y="741946"/>
                </a:moveTo>
                <a:cubicBezTo>
                  <a:pt x="2214998" y="722541"/>
                  <a:pt x="2240315" y="750699"/>
                  <a:pt x="2206547" y="726442"/>
                </a:cubicBezTo>
                <a:cubicBezTo>
                  <a:pt x="1521441" y="39020"/>
                  <a:pt x="1048543" y="-379379"/>
                  <a:pt x="0" y="491519"/>
                </a:cubicBezTo>
              </a:path>
            </a:pathLst>
          </a:cu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2" name="直接连接符 241"/>
          <p:cNvCxnSpPr/>
          <p:nvPr/>
        </p:nvCxnSpPr>
        <p:spPr bwMode="gray">
          <a:xfrm>
            <a:off x="5467067" y="6064205"/>
            <a:ext cx="751484" cy="0"/>
          </a:xfrm>
          <a:prstGeom prst="line">
            <a:avLst/>
          </a:prstGeom>
          <a:noFill/>
          <a:ln w="168275" cap="rnd">
            <a:solidFill>
              <a:srgbClr val="8BC9A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243" name="TextBox 294"/>
          <p:cNvSpPr txBox="1"/>
          <p:nvPr/>
        </p:nvSpPr>
        <p:spPr bwMode="gray">
          <a:xfrm>
            <a:off x="5397028" y="5920586"/>
            <a:ext cx="952505"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VPN traffic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408762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p>
          <a:p>
            <a:r>
              <a:rPr lang="en-US" dirty="0" smtClean="0">
                <a:solidFill>
                  <a:schemeClr val="bg1">
                    <a:lumMod val="50000"/>
                  </a:schemeClr>
                </a:solidFill>
                <a:sym typeface="Huawei Sans" panose="020C0503030203020204" pitchFamily="34" charset="0"/>
              </a:rPr>
              <a:t>VPN</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Multicast</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IPv6</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2059043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5853952" y="1242452"/>
            <a:ext cx="5904100" cy="5035423"/>
          </a:xfrm>
        </p:spPr>
        <p:txBody>
          <a:bodyPr/>
          <a:lstStyle/>
          <a:p>
            <a:r>
              <a:rPr lang="en-US" altLang="zh-CN" sz="1600" smtClean="0">
                <a:sym typeface="Huawei Sans" panose="020C0503030203020204" pitchFamily="34" charset="0"/>
              </a:rPr>
              <a:t>An enterprise has some bulletins, such as the weather, duty schedule, precautions in the equipment room, and promotion videos. To facilitate employees and visitors to obtain the information in a timely manner, display screens are usually deployed in densely populated areas.</a:t>
            </a:r>
          </a:p>
          <a:p>
            <a:r>
              <a:rPr lang="en-US" altLang="zh-CN" sz="1600" smtClean="0">
                <a:sym typeface="Huawei Sans" panose="020C0503030203020204" pitchFamily="34" charset="0"/>
              </a:rPr>
              <a:t>The content displayed on each screen is the same. This is a typical point-to-multipoint communication scenario. If information is transmitted in unicast mode, device performance and link bandwidth on the network are wasted to a certain extent.</a:t>
            </a:r>
          </a:p>
          <a:p>
            <a:r>
              <a:rPr lang="en-US" altLang="zh-CN" sz="1600" smtClean="0">
                <a:sym typeface="Huawei Sans" panose="020C0503030203020204" pitchFamily="34" charset="0"/>
              </a:rPr>
              <a:t>Multicast technology efficiently implements point-to-multipoint data transmission over an IP network, while conserving network bandwidth and reducing network loads.</a:t>
            </a:r>
          </a:p>
          <a:p>
            <a:endParaRPr lang="en-US" altLang="zh-CN" sz="1600" smtClean="0">
              <a:sym typeface="Huawei Sans" panose="020C0503030203020204" pitchFamily="34" charset="0"/>
            </a:endParaRPr>
          </a:p>
          <a:p>
            <a:endParaRPr lang="zh-CN" altLang="en-US" sz="16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Multicast Application Scenarios</a:t>
            </a:r>
            <a:endParaRPr lang="en-US" altLang="zh-CN" dirty="0">
              <a:sym typeface="Huawei Sans" panose="020C0503030203020204" pitchFamily="34" charset="0"/>
            </a:endParaRPr>
          </a:p>
        </p:txBody>
      </p:sp>
      <p:pic>
        <p:nvPicPr>
          <p:cNvPr id="19" name="图片 86" descr="核心交换机.png"/>
          <p:cNvPicPr>
            <a:picLocks noChangeAspect="1"/>
          </p:cNvPicPr>
          <p:nvPr/>
        </p:nvPicPr>
        <p:blipFill>
          <a:blip r:embed="rId3" cstate="print"/>
          <a:stretch>
            <a:fillRect/>
          </a:stretch>
        </p:blipFill>
        <p:spPr bwMode="gray">
          <a:xfrm>
            <a:off x="2379770" y="3121810"/>
            <a:ext cx="335297" cy="274335"/>
          </a:xfrm>
          <a:prstGeom prst="rect">
            <a:avLst/>
          </a:prstGeom>
        </p:spPr>
      </p:pic>
      <p:pic>
        <p:nvPicPr>
          <p:cNvPr id="20" name="图片 86" descr="核心交换机.png"/>
          <p:cNvPicPr>
            <a:picLocks noChangeAspect="1"/>
          </p:cNvPicPr>
          <p:nvPr/>
        </p:nvPicPr>
        <p:blipFill>
          <a:blip r:embed="rId3" cstate="print"/>
          <a:stretch>
            <a:fillRect/>
          </a:stretch>
        </p:blipFill>
        <p:spPr bwMode="gray">
          <a:xfrm>
            <a:off x="3201492" y="3121810"/>
            <a:ext cx="335297" cy="274335"/>
          </a:xfrm>
          <a:prstGeom prst="rect">
            <a:avLst/>
          </a:prstGeom>
        </p:spPr>
      </p:pic>
      <p:cxnSp>
        <p:nvCxnSpPr>
          <p:cNvPr id="21" name="Straight Connector 13"/>
          <p:cNvCxnSpPr>
            <a:stCxn id="19" idx="3"/>
            <a:endCxn id="20" idx="1"/>
          </p:cNvCxnSpPr>
          <p:nvPr/>
        </p:nvCxnSpPr>
        <p:spPr bwMode="gray">
          <a:xfrm>
            <a:off x="2715067" y="3258978"/>
            <a:ext cx="486425" cy="0"/>
          </a:xfrm>
          <a:prstGeom prst="line">
            <a:avLst/>
          </a:prstGeom>
          <a:noFill/>
          <a:ln w="19050" cap="flat" cmpd="sng" algn="ctr">
            <a:solidFill>
              <a:srgbClr val="EC7061"/>
            </a:solidFill>
            <a:prstDash val="solid"/>
            <a:miter lim="800000"/>
          </a:ln>
          <a:effectLst/>
        </p:spPr>
      </p:cxnSp>
      <p:pic>
        <p:nvPicPr>
          <p:cNvPr id="22" name="图片 87" descr="汇聚交换机.png"/>
          <p:cNvPicPr>
            <a:picLocks noChangeAspect="1"/>
          </p:cNvPicPr>
          <p:nvPr/>
        </p:nvPicPr>
        <p:blipFill>
          <a:blip r:embed="rId4" cstate="print"/>
          <a:stretch>
            <a:fillRect/>
          </a:stretch>
        </p:blipFill>
        <p:spPr bwMode="gray">
          <a:xfrm>
            <a:off x="1374490" y="4024571"/>
            <a:ext cx="335297" cy="274335"/>
          </a:xfrm>
          <a:prstGeom prst="rect">
            <a:avLst/>
          </a:prstGeom>
        </p:spPr>
      </p:pic>
      <p:pic>
        <p:nvPicPr>
          <p:cNvPr id="23" name="图片 87" descr="汇聚交换机.png"/>
          <p:cNvPicPr>
            <a:picLocks noChangeAspect="1"/>
          </p:cNvPicPr>
          <p:nvPr/>
        </p:nvPicPr>
        <p:blipFill>
          <a:blip r:embed="rId4" cstate="print"/>
          <a:stretch>
            <a:fillRect/>
          </a:stretch>
        </p:blipFill>
        <p:spPr bwMode="gray">
          <a:xfrm>
            <a:off x="2194239" y="4024571"/>
            <a:ext cx="335297" cy="274335"/>
          </a:xfrm>
          <a:prstGeom prst="rect">
            <a:avLst/>
          </a:prstGeom>
        </p:spPr>
      </p:pic>
      <p:cxnSp>
        <p:nvCxnSpPr>
          <p:cNvPr id="24" name="Straight Connector 16"/>
          <p:cNvCxnSpPr>
            <a:stCxn id="22" idx="3"/>
            <a:endCxn id="23" idx="1"/>
          </p:cNvCxnSpPr>
          <p:nvPr/>
        </p:nvCxnSpPr>
        <p:spPr bwMode="gray">
          <a:xfrm>
            <a:off x="1709787" y="4161739"/>
            <a:ext cx="484452" cy="0"/>
          </a:xfrm>
          <a:prstGeom prst="line">
            <a:avLst/>
          </a:prstGeom>
          <a:noFill/>
          <a:ln w="19050" cap="flat" cmpd="sng" algn="ctr">
            <a:solidFill>
              <a:srgbClr val="EC7061"/>
            </a:solidFill>
            <a:prstDash val="solid"/>
            <a:miter lim="800000"/>
          </a:ln>
          <a:effectLst/>
        </p:spPr>
      </p:cxnSp>
      <p:pic>
        <p:nvPicPr>
          <p:cNvPr id="27" name="图片 87" descr="汇聚交换机.png"/>
          <p:cNvPicPr>
            <a:picLocks noChangeAspect="1"/>
          </p:cNvPicPr>
          <p:nvPr/>
        </p:nvPicPr>
        <p:blipFill>
          <a:blip r:embed="rId4" cstate="print"/>
          <a:stretch>
            <a:fillRect/>
          </a:stretch>
        </p:blipFill>
        <p:spPr bwMode="gray">
          <a:xfrm>
            <a:off x="3388009" y="4024571"/>
            <a:ext cx="335297" cy="274335"/>
          </a:xfrm>
          <a:prstGeom prst="rect">
            <a:avLst/>
          </a:prstGeom>
        </p:spPr>
      </p:pic>
      <p:pic>
        <p:nvPicPr>
          <p:cNvPr id="28" name="图片 87" descr="汇聚交换机.png"/>
          <p:cNvPicPr>
            <a:picLocks noChangeAspect="1"/>
          </p:cNvPicPr>
          <p:nvPr/>
        </p:nvPicPr>
        <p:blipFill>
          <a:blip r:embed="rId4" cstate="print"/>
          <a:stretch>
            <a:fillRect/>
          </a:stretch>
        </p:blipFill>
        <p:spPr bwMode="gray">
          <a:xfrm>
            <a:off x="4208745" y="4024571"/>
            <a:ext cx="335297" cy="274335"/>
          </a:xfrm>
          <a:prstGeom prst="rect">
            <a:avLst/>
          </a:prstGeom>
        </p:spPr>
      </p:pic>
      <p:cxnSp>
        <p:nvCxnSpPr>
          <p:cNvPr id="29" name="Straight Connector 29"/>
          <p:cNvCxnSpPr>
            <a:stCxn id="27" idx="3"/>
            <a:endCxn id="28" idx="1"/>
          </p:cNvCxnSpPr>
          <p:nvPr/>
        </p:nvCxnSpPr>
        <p:spPr bwMode="gray">
          <a:xfrm>
            <a:off x="3723306" y="4161739"/>
            <a:ext cx="485439" cy="0"/>
          </a:xfrm>
          <a:prstGeom prst="line">
            <a:avLst/>
          </a:prstGeom>
          <a:noFill/>
          <a:ln w="19050" cap="flat" cmpd="sng" algn="ctr">
            <a:solidFill>
              <a:srgbClr val="EC7061"/>
            </a:solidFill>
            <a:prstDash val="solid"/>
            <a:miter lim="800000"/>
          </a:ln>
          <a:effectLst/>
        </p:spPr>
      </p:cxnSp>
      <p:cxnSp>
        <p:nvCxnSpPr>
          <p:cNvPr id="30" name="Straight Connector 30"/>
          <p:cNvCxnSpPr>
            <a:stCxn id="22" idx="0"/>
            <a:endCxn id="19" idx="2"/>
          </p:cNvCxnSpPr>
          <p:nvPr/>
        </p:nvCxnSpPr>
        <p:spPr bwMode="gray">
          <a:xfrm flipV="1">
            <a:off x="1542139" y="3396145"/>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361888" y="3396145"/>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2547419" y="3396145"/>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369141" y="3396145"/>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155447"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Straight Connector 34"/>
          <p:cNvCxnSpPr>
            <a:endCxn id="22" idx="2"/>
          </p:cNvCxnSpPr>
          <p:nvPr/>
        </p:nvCxnSpPr>
        <p:spPr bwMode="gray">
          <a:xfrm flipV="1">
            <a:off x="1542139" y="4298906"/>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endCxn id="23" idx="2"/>
          </p:cNvCxnSpPr>
          <p:nvPr/>
        </p:nvCxnSpPr>
        <p:spPr bwMode="gray">
          <a:xfrm flipV="1">
            <a:off x="1542139" y="4298906"/>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endCxn id="22" idx="2"/>
          </p:cNvCxnSpPr>
          <p:nvPr/>
        </p:nvCxnSpPr>
        <p:spPr bwMode="gray">
          <a:xfrm flipH="1" flipV="1">
            <a:off x="1542139" y="4298906"/>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endCxn id="23" idx="2"/>
          </p:cNvCxnSpPr>
          <p:nvPr/>
        </p:nvCxnSpPr>
        <p:spPr bwMode="gray">
          <a:xfrm flipV="1">
            <a:off x="2361888" y="4298906"/>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1821030" y="5011267"/>
            <a:ext cx="261965" cy="61979"/>
            <a:chOff x="559282" y="6488261"/>
            <a:chExt cx="261965" cy="61979"/>
          </a:xfrm>
          <a:solidFill>
            <a:sysClr val="window" lastClr="FFFFFF">
              <a:lumMod val="50000"/>
            </a:sysClr>
          </a:solidFill>
        </p:grpSpPr>
        <p:sp>
          <p:nvSpPr>
            <p:cNvPr id="89"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4" name="Group 54"/>
          <p:cNvGrpSpPr/>
          <p:nvPr/>
        </p:nvGrpSpPr>
        <p:grpSpPr bwMode="gray">
          <a:xfrm>
            <a:off x="3835536" y="5011267"/>
            <a:ext cx="261965" cy="61979"/>
            <a:chOff x="559282" y="6488261"/>
            <a:chExt cx="261965" cy="61979"/>
          </a:xfrm>
          <a:solidFill>
            <a:sysClr val="window" lastClr="FFFFFF">
              <a:lumMod val="50000"/>
            </a:sysClr>
          </a:solidFill>
        </p:grpSpPr>
        <p:sp>
          <p:nvSpPr>
            <p:cNvPr id="86"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5" name="Straight Connector 58"/>
          <p:cNvCxnSpPr>
            <a:endCxn id="27" idx="2"/>
          </p:cNvCxnSpPr>
          <p:nvPr/>
        </p:nvCxnSpPr>
        <p:spPr bwMode="gray">
          <a:xfrm flipV="1">
            <a:off x="3555658" y="4298906"/>
            <a:ext cx="0" cy="606258"/>
          </a:xfrm>
          <a:prstGeom prst="line">
            <a:avLst/>
          </a:prstGeom>
          <a:noFill/>
          <a:ln w="19050" cap="flat" cmpd="sng" algn="ctr">
            <a:solidFill>
              <a:sysClr val="windowText" lastClr="000000"/>
            </a:solidFill>
            <a:prstDash val="solid"/>
            <a:miter lim="800000"/>
          </a:ln>
          <a:effectLst/>
        </p:spPr>
      </p:cxnSp>
      <p:cxnSp>
        <p:nvCxnSpPr>
          <p:cNvPr id="46" name="Straight Connector 61"/>
          <p:cNvCxnSpPr>
            <a:endCxn id="28" idx="2"/>
          </p:cNvCxnSpPr>
          <p:nvPr/>
        </p:nvCxnSpPr>
        <p:spPr bwMode="gray">
          <a:xfrm flipV="1">
            <a:off x="4376394" y="4298906"/>
            <a:ext cx="0" cy="606258"/>
          </a:xfrm>
          <a:prstGeom prst="line">
            <a:avLst/>
          </a:prstGeom>
          <a:noFill/>
          <a:ln w="19050" cap="flat" cmpd="sng" algn="ctr">
            <a:solidFill>
              <a:sysClr val="windowText" lastClr="000000"/>
            </a:solidFill>
            <a:prstDash val="solid"/>
            <a:miter lim="800000"/>
          </a:ln>
          <a:effectLst/>
        </p:spPr>
      </p:cxnSp>
      <p:cxnSp>
        <p:nvCxnSpPr>
          <p:cNvPr id="47" name="Straight Connector 64"/>
          <p:cNvCxnSpPr>
            <a:endCxn id="28" idx="2"/>
          </p:cNvCxnSpPr>
          <p:nvPr/>
        </p:nvCxnSpPr>
        <p:spPr bwMode="gray">
          <a:xfrm flipV="1">
            <a:off x="3555658" y="4298906"/>
            <a:ext cx="820736" cy="606258"/>
          </a:xfrm>
          <a:prstGeom prst="line">
            <a:avLst/>
          </a:prstGeom>
          <a:noFill/>
          <a:ln w="19050" cap="flat" cmpd="sng" algn="ctr">
            <a:solidFill>
              <a:sysClr val="windowText" lastClr="000000"/>
            </a:solidFill>
            <a:prstDash val="solid"/>
            <a:miter lim="800000"/>
          </a:ln>
          <a:effectLst/>
        </p:spPr>
      </p:cxnSp>
      <p:cxnSp>
        <p:nvCxnSpPr>
          <p:cNvPr id="48" name="Straight Connector 67"/>
          <p:cNvCxnSpPr>
            <a:endCxn id="27" idx="2"/>
          </p:cNvCxnSpPr>
          <p:nvPr/>
        </p:nvCxnSpPr>
        <p:spPr bwMode="gray">
          <a:xfrm flipH="1" flipV="1">
            <a:off x="3555658" y="4298906"/>
            <a:ext cx="820736" cy="606258"/>
          </a:xfrm>
          <a:prstGeom prst="line">
            <a:avLst/>
          </a:prstGeom>
          <a:noFill/>
          <a:ln w="19050" cap="flat" cmpd="sng" algn="ctr">
            <a:solidFill>
              <a:sysClr val="windowText" lastClr="000000"/>
            </a:solidFill>
            <a:prstDash val="solid"/>
            <a:miter lim="800000"/>
          </a:ln>
          <a:effectLst/>
        </p:spPr>
      </p:cxnSp>
      <p:cxnSp>
        <p:nvCxnSpPr>
          <p:cNvPr id="50" name="Straight Connector 79"/>
          <p:cNvCxnSpPr>
            <a:stCxn id="19" idx="1"/>
            <a:endCxn id="99" idx="3"/>
          </p:cNvCxnSpPr>
          <p:nvPr/>
        </p:nvCxnSpPr>
        <p:spPr bwMode="gray">
          <a:xfrm flipH="1" flipV="1">
            <a:off x="1709290" y="3258610"/>
            <a:ext cx="670480" cy="368"/>
          </a:xfrm>
          <a:prstGeom prst="line">
            <a:avLst/>
          </a:prstGeom>
          <a:noFill/>
          <a:ln w="19050" cap="flat" cmpd="sng" algn="ctr">
            <a:solidFill>
              <a:sysClr val="windowText" lastClr="000000"/>
            </a:solidFill>
            <a:prstDash val="solid"/>
            <a:miter lim="800000"/>
          </a:ln>
          <a:effectLst/>
        </p:spPr>
      </p:cxnSp>
      <p:pic>
        <p:nvPicPr>
          <p:cNvPr id="5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376769" y="1846573"/>
            <a:ext cx="337091" cy="275801"/>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200595" y="1846573"/>
            <a:ext cx="337091" cy="275801"/>
          </a:xfrm>
          <a:prstGeom prst="rect">
            <a:avLst/>
          </a:prstGeom>
          <a:noFill/>
        </p:spPr>
      </p:pic>
      <p:cxnSp>
        <p:nvCxnSpPr>
          <p:cNvPr id="53" name="Straight Connector 98"/>
          <p:cNvCxnSpPr>
            <a:stCxn id="52" idx="2"/>
            <a:endCxn id="20" idx="0"/>
          </p:cNvCxnSpPr>
          <p:nvPr/>
        </p:nvCxnSpPr>
        <p:spPr bwMode="gray">
          <a:xfrm>
            <a:off x="3369141" y="2122374"/>
            <a:ext cx="0" cy="999436"/>
          </a:xfrm>
          <a:prstGeom prst="line">
            <a:avLst/>
          </a:prstGeom>
          <a:noFill/>
          <a:ln w="19050" cap="flat" cmpd="sng" algn="ctr">
            <a:solidFill>
              <a:sysClr val="windowText" lastClr="000000"/>
            </a:solidFill>
            <a:prstDash val="solid"/>
            <a:miter lim="800000"/>
          </a:ln>
          <a:effectLst/>
        </p:spPr>
      </p:cxnSp>
      <p:cxnSp>
        <p:nvCxnSpPr>
          <p:cNvPr id="54" name="Straight Connector 101"/>
          <p:cNvCxnSpPr>
            <a:stCxn id="51" idx="2"/>
            <a:endCxn id="19" idx="0"/>
          </p:cNvCxnSpPr>
          <p:nvPr/>
        </p:nvCxnSpPr>
        <p:spPr bwMode="gray">
          <a:xfrm>
            <a:off x="2545315" y="2122374"/>
            <a:ext cx="2104" cy="999436"/>
          </a:xfrm>
          <a:prstGeom prst="line">
            <a:avLst/>
          </a:prstGeom>
          <a:noFill/>
          <a:ln w="19050" cap="flat" cmpd="sng" algn="ctr">
            <a:solidFill>
              <a:sysClr val="windowText" lastClr="000000"/>
            </a:solidFill>
            <a:prstDash val="solid"/>
            <a:miter lim="800000"/>
          </a:ln>
          <a:effectLst/>
        </p:spPr>
      </p:cxnSp>
      <p:cxnSp>
        <p:nvCxnSpPr>
          <p:cNvPr id="55" name="Straight Connector 104"/>
          <p:cNvCxnSpPr>
            <a:stCxn id="51" idx="3"/>
            <a:endCxn id="52" idx="1"/>
          </p:cNvCxnSpPr>
          <p:nvPr/>
        </p:nvCxnSpPr>
        <p:spPr bwMode="gray">
          <a:xfrm>
            <a:off x="2713860" y="1984474"/>
            <a:ext cx="486735" cy="0"/>
          </a:xfrm>
          <a:prstGeom prst="line">
            <a:avLst/>
          </a:prstGeom>
          <a:noFill/>
          <a:ln w="19050" cap="flat" cmpd="sng" algn="ctr">
            <a:solidFill>
              <a:sysClr val="windowText" lastClr="000000"/>
            </a:solidFill>
            <a:prstDash val="solid"/>
            <a:miter lim="800000"/>
          </a:ln>
          <a:effectLst/>
        </p:spPr>
      </p:cxnSp>
      <p:sp>
        <p:nvSpPr>
          <p:cNvPr id="56" name="Oval 59"/>
          <p:cNvSpPr/>
          <p:nvPr/>
        </p:nvSpPr>
        <p:spPr bwMode="gray">
          <a:xfrm rot="1782887">
            <a:off x="1464955"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62"/>
          <p:cNvSpPr/>
          <p:nvPr/>
        </p:nvSpPr>
        <p:spPr bwMode="gray">
          <a:xfrm rot="19401600">
            <a:off x="2122856"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63"/>
          <p:cNvSpPr/>
          <p:nvPr/>
        </p:nvSpPr>
        <p:spPr bwMode="gray">
          <a:xfrm rot="1782887">
            <a:off x="3466369"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65"/>
          <p:cNvSpPr/>
          <p:nvPr/>
        </p:nvSpPr>
        <p:spPr bwMode="gray">
          <a:xfrm rot="19401600">
            <a:off x="4161193"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92"/>
          <p:cNvSpPr/>
          <p:nvPr/>
        </p:nvSpPr>
        <p:spPr bwMode="gray">
          <a:xfrm rot="18651691">
            <a:off x="3199755"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366300" y="2269925"/>
            <a:ext cx="337091" cy="275801"/>
          </a:xfrm>
          <a:prstGeom prst="rect">
            <a:avLst/>
          </a:prstGeom>
        </p:spPr>
      </p:pic>
      <p:pic>
        <p:nvPicPr>
          <p:cNvPr id="73"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200595" y="2269925"/>
            <a:ext cx="337091" cy="275801"/>
          </a:xfrm>
          <a:prstGeom prst="rect">
            <a:avLst/>
          </a:prstGeom>
        </p:spPr>
      </p:pic>
      <p:cxnSp>
        <p:nvCxnSpPr>
          <p:cNvPr id="74" name="Straight Connector 127"/>
          <p:cNvCxnSpPr>
            <a:stCxn id="72" idx="3"/>
            <a:endCxn id="73" idx="1"/>
          </p:cNvCxnSpPr>
          <p:nvPr/>
        </p:nvCxnSpPr>
        <p:spPr bwMode="gray">
          <a:xfrm>
            <a:off x="2703391" y="2407826"/>
            <a:ext cx="497204" cy="0"/>
          </a:xfrm>
          <a:prstGeom prst="line">
            <a:avLst/>
          </a:prstGeom>
          <a:noFill/>
          <a:ln w="19050" cap="flat" cmpd="sng" algn="ctr">
            <a:solidFill>
              <a:sysClr val="windowText" lastClr="000000"/>
            </a:solidFill>
            <a:prstDash val="sysDash"/>
            <a:miter lim="800000"/>
          </a:ln>
          <a:effectLst/>
        </p:spPr>
      </p:cxnSp>
      <p:sp>
        <p:nvSpPr>
          <p:cNvPr id="76" name="圆角矩形 75"/>
          <p:cNvSpPr/>
          <p:nvPr/>
        </p:nvSpPr>
        <p:spPr bwMode="gray">
          <a:xfrm>
            <a:off x="4411132"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197151" y="1462172"/>
            <a:ext cx="560782" cy="282499"/>
          </a:xfrm>
          <a:prstGeom prst="rect">
            <a:avLst/>
          </a:prstGeom>
        </p:spPr>
      </p:pic>
      <p:pic>
        <p:nvPicPr>
          <p:cNvPr id="82" name="图片 8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200595" y="1462172"/>
            <a:ext cx="552349" cy="282499"/>
          </a:xfrm>
          <a:prstGeom prst="rect">
            <a:avLst/>
          </a:prstGeom>
        </p:spPr>
      </p:pic>
      <p:sp>
        <p:nvSpPr>
          <p:cNvPr id="84" name="TextBox 46"/>
          <p:cNvSpPr txBox="1"/>
          <p:nvPr/>
        </p:nvSpPr>
        <p:spPr bwMode="gray">
          <a:xfrm>
            <a:off x="1046451" y="3404803"/>
            <a:ext cx="1031051" cy="261610"/>
          </a:xfrm>
          <a:prstGeom prst="rect">
            <a:avLst/>
          </a:prstGeom>
          <a:noFill/>
        </p:spPr>
        <p:txBody>
          <a:bodyPr wrap="non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Media server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4" descr="日志告警服务器-蓝.png"/>
          <p:cNvPicPr>
            <a:picLocks noChangeAspect="1"/>
          </p:cNvPicPr>
          <p:nvPr/>
        </p:nvPicPr>
        <p:blipFill>
          <a:blip r:embed="rId9" cstate="print"/>
          <a:stretch>
            <a:fillRect/>
          </a:stretch>
        </p:blipFill>
        <p:spPr bwMode="gray">
          <a:xfrm>
            <a:off x="4241522" y="5608371"/>
            <a:ext cx="304595" cy="190195"/>
          </a:xfrm>
          <a:prstGeom prst="rect">
            <a:avLst/>
          </a:prstGeom>
        </p:spPr>
      </p:pic>
      <p:sp>
        <p:nvSpPr>
          <p:cNvPr id="136" name="文本框 27">
            <a:extLst>
              <a:ext uri="{FF2B5EF4-FFF2-40B4-BE49-F238E27FC236}">
                <a16:creationId xmlns:a16="http://schemas.microsoft.com/office/drawing/2014/main" xmlns="" id="{CC189CA5-D575-480C-8284-0FC737493A69}"/>
              </a:ext>
            </a:extLst>
          </p:cNvPr>
          <p:cNvSpPr txBox="1"/>
          <p:nvPr/>
        </p:nvSpPr>
        <p:spPr bwMode="gray">
          <a:xfrm>
            <a:off x="3605580" y="5807596"/>
            <a:ext cx="1577159" cy="47028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Exhibition hall display</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37" name="图片 14" descr="日志告警服务器-蓝.png"/>
          <p:cNvPicPr>
            <a:picLocks noChangeAspect="1"/>
          </p:cNvPicPr>
          <p:nvPr/>
        </p:nvPicPr>
        <p:blipFill>
          <a:blip r:embed="rId9" cstate="print"/>
          <a:stretch>
            <a:fillRect/>
          </a:stretch>
        </p:blipFill>
        <p:spPr bwMode="gray">
          <a:xfrm>
            <a:off x="2845196" y="5608371"/>
            <a:ext cx="304595" cy="190195"/>
          </a:xfrm>
          <a:prstGeom prst="rect">
            <a:avLst/>
          </a:prstGeom>
        </p:spPr>
      </p:pic>
      <p:sp>
        <p:nvSpPr>
          <p:cNvPr id="138" name="文本框 27">
            <a:extLst>
              <a:ext uri="{FF2B5EF4-FFF2-40B4-BE49-F238E27FC236}">
                <a16:creationId xmlns:a16="http://schemas.microsoft.com/office/drawing/2014/main" xmlns="" id="{CC189CA5-D575-480C-8284-0FC737493A69}"/>
              </a:ext>
            </a:extLst>
          </p:cNvPr>
          <p:cNvSpPr txBox="1"/>
          <p:nvPr/>
        </p:nvSpPr>
        <p:spPr bwMode="gray">
          <a:xfrm>
            <a:off x="2209254" y="5807596"/>
            <a:ext cx="1577159" cy="47028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Exhibition hall display</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39" name="图片 14" descr="日志告警服务器-蓝.png"/>
          <p:cNvPicPr>
            <a:picLocks noChangeAspect="1"/>
          </p:cNvPicPr>
          <p:nvPr/>
        </p:nvPicPr>
        <p:blipFill>
          <a:blip r:embed="rId9" cstate="print"/>
          <a:stretch>
            <a:fillRect/>
          </a:stretch>
        </p:blipFill>
        <p:spPr bwMode="gray">
          <a:xfrm>
            <a:off x="1454837" y="5608371"/>
            <a:ext cx="304595" cy="190195"/>
          </a:xfrm>
          <a:prstGeom prst="rect">
            <a:avLst/>
          </a:prstGeom>
        </p:spPr>
      </p:pic>
      <p:sp>
        <p:nvSpPr>
          <p:cNvPr id="140" name="文本框 27">
            <a:extLst>
              <a:ext uri="{FF2B5EF4-FFF2-40B4-BE49-F238E27FC236}">
                <a16:creationId xmlns:a16="http://schemas.microsoft.com/office/drawing/2014/main" xmlns="" id="{CC189CA5-D575-480C-8284-0FC737493A69}"/>
              </a:ext>
            </a:extLst>
          </p:cNvPr>
          <p:cNvSpPr txBox="1"/>
          <p:nvPr/>
        </p:nvSpPr>
        <p:spPr bwMode="gray">
          <a:xfrm>
            <a:off x="818895" y="5807596"/>
            <a:ext cx="1577159" cy="470280"/>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Exhibition hall display</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文本框 27">
            <a:extLst>
              <a:ext uri="{FF2B5EF4-FFF2-40B4-BE49-F238E27FC236}">
                <a16:creationId xmlns:a16="http://schemas.microsoft.com/office/drawing/2014/main" xmlns="" id="{CC189CA5-D575-480C-8284-0FC737493A69}"/>
              </a:ext>
            </a:extLst>
          </p:cNvPr>
          <p:cNvSpPr txBox="1"/>
          <p:nvPr/>
        </p:nvSpPr>
        <p:spPr bwMode="gray">
          <a:xfrm>
            <a:off x="1043720" y="5594311"/>
            <a:ext cx="2152940" cy="28561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42" name="图片 141" descr="通用交换机.png"/>
          <p:cNvPicPr>
            <a:picLocks noChangeAspect="1"/>
          </p:cNvPicPr>
          <p:nvPr/>
        </p:nvPicPr>
        <p:blipFill>
          <a:blip r:embed="rId10" cstate="print"/>
          <a:stretch>
            <a:fillRect/>
          </a:stretch>
        </p:blipFill>
        <p:spPr bwMode="gray">
          <a:xfrm>
            <a:off x="1402649" y="4914194"/>
            <a:ext cx="338400" cy="276873"/>
          </a:xfrm>
          <a:prstGeom prst="rect">
            <a:avLst/>
          </a:prstGeom>
        </p:spPr>
      </p:pic>
      <p:pic>
        <p:nvPicPr>
          <p:cNvPr id="143" name="图片 142" descr="通用交换机.png"/>
          <p:cNvPicPr>
            <a:picLocks noChangeAspect="1"/>
          </p:cNvPicPr>
          <p:nvPr/>
        </p:nvPicPr>
        <p:blipFill>
          <a:blip r:embed="rId10" cstate="print"/>
          <a:stretch>
            <a:fillRect/>
          </a:stretch>
        </p:blipFill>
        <p:spPr bwMode="gray">
          <a:xfrm>
            <a:off x="2206914" y="4914194"/>
            <a:ext cx="338400" cy="276873"/>
          </a:xfrm>
          <a:prstGeom prst="rect">
            <a:avLst/>
          </a:prstGeom>
        </p:spPr>
      </p:pic>
      <p:pic>
        <p:nvPicPr>
          <p:cNvPr id="144" name="图片 143" descr="通用交换机.png"/>
          <p:cNvPicPr>
            <a:picLocks noChangeAspect="1"/>
          </p:cNvPicPr>
          <p:nvPr/>
        </p:nvPicPr>
        <p:blipFill>
          <a:blip r:embed="rId10" cstate="print"/>
          <a:stretch>
            <a:fillRect/>
          </a:stretch>
        </p:blipFill>
        <p:spPr bwMode="gray">
          <a:xfrm>
            <a:off x="3388009" y="4914194"/>
            <a:ext cx="338400" cy="276873"/>
          </a:xfrm>
          <a:prstGeom prst="rect">
            <a:avLst/>
          </a:prstGeom>
        </p:spPr>
      </p:pic>
      <p:pic>
        <p:nvPicPr>
          <p:cNvPr id="145" name="图片 144" descr="通用交换机.png"/>
          <p:cNvPicPr>
            <a:picLocks noChangeAspect="1"/>
          </p:cNvPicPr>
          <p:nvPr/>
        </p:nvPicPr>
        <p:blipFill>
          <a:blip r:embed="rId10" cstate="print"/>
          <a:stretch>
            <a:fillRect/>
          </a:stretch>
        </p:blipFill>
        <p:spPr bwMode="gray">
          <a:xfrm>
            <a:off x="4207911" y="4914194"/>
            <a:ext cx="338400" cy="276873"/>
          </a:xfrm>
          <a:prstGeom prst="rect">
            <a:avLst/>
          </a:prstGeom>
        </p:spPr>
      </p:pic>
      <p:cxnSp>
        <p:nvCxnSpPr>
          <p:cNvPr id="10" name="直接箭头连接符 9"/>
          <p:cNvCxnSpPr>
            <a:stCxn id="142" idx="2"/>
            <a:endCxn id="139" idx="0"/>
          </p:cNvCxnSpPr>
          <p:nvPr/>
        </p:nvCxnSpPr>
        <p:spPr bwMode="gray">
          <a:xfrm>
            <a:off x="1571849" y="5191067"/>
            <a:ext cx="0" cy="417304"/>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stCxn id="143" idx="2"/>
          </p:cNvCxnSpPr>
          <p:nvPr/>
        </p:nvCxnSpPr>
        <p:spPr bwMode="gray">
          <a:xfrm flipH="1">
            <a:off x="2180643" y="5191067"/>
            <a:ext cx="195471" cy="425456"/>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143" idx="2"/>
          </p:cNvCxnSpPr>
          <p:nvPr/>
        </p:nvCxnSpPr>
        <p:spPr bwMode="gray">
          <a:xfrm>
            <a:off x="2376114" y="5191067"/>
            <a:ext cx="523439" cy="33906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bwMode="gray">
          <a:xfrm>
            <a:off x="4377111" y="5191067"/>
            <a:ext cx="0" cy="417304"/>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99" name="图片 37" descr="交换机.png">
            <a:extLst>
              <a:ext uri="{FF2B5EF4-FFF2-40B4-BE49-F238E27FC236}">
                <a16:creationId xmlns:a16="http://schemas.microsoft.com/office/drawing/2014/main" xmlns="" id="{5402BC9C-71BC-4E4C-93CA-D3590BD04EE9}"/>
              </a:ext>
            </a:extLst>
          </p:cNvPr>
          <p:cNvPicPr preferRelativeResize="0">
            <a:picLocks/>
          </p:cNvPicPr>
          <p:nvPr/>
        </p:nvPicPr>
        <p:blipFill>
          <a:blip r:embed="rId11" cstate="print"/>
          <a:stretch>
            <a:fillRect/>
          </a:stretch>
        </p:blipFill>
        <p:spPr bwMode="gray">
          <a:xfrm>
            <a:off x="1374490" y="3121810"/>
            <a:ext cx="334800" cy="273600"/>
          </a:xfrm>
          <a:prstGeom prst="rect">
            <a:avLst/>
          </a:prstGeom>
        </p:spPr>
      </p:pic>
    </p:spTree>
    <p:extLst>
      <p:ext uri="{BB962C8B-B14F-4D97-AF65-F5344CB8AC3E}">
        <p14:creationId xmlns:p14="http://schemas.microsoft.com/office/powerpoint/2010/main" val="39902848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Campus Network Architecture and Common Technologies</a:t>
            </a:r>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Ethernet Switching Basics</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Wireless Access</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Reliability</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Service and Management</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Security</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VPN</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Multicast</a:t>
            </a:r>
            <a:endPar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41926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xmlns="" id="{6A7AE882-A884-46E3-BA2F-F8ACAD888B16}"/>
              </a:ext>
            </a:extLst>
          </p:cNvPr>
          <p:cNvSpPr>
            <a:spLocks noGrp="1"/>
          </p:cNvSpPr>
          <p:nvPr>
            <p:ph type="body" sz="quarter" idx="10"/>
          </p:nvPr>
        </p:nvSpPr>
        <p:spPr bwMode="gray">
          <a:xfrm>
            <a:off x="451877" y="1242453"/>
            <a:ext cx="11306175" cy="2166992"/>
          </a:xfrm>
        </p:spPr>
        <p:txBody>
          <a:bodyPr/>
          <a:lstStyle/>
          <a:p>
            <a:pPr marL="0" indent="0">
              <a:buNone/>
            </a:pPr>
            <a:r>
              <a:rPr lang="en-US" sz="1600" dirty="0" smtClean="0">
                <a:sym typeface="Huawei Sans" panose="020C0503030203020204" pitchFamily="34" charset="0"/>
              </a:rPr>
              <a:t>A multicast network can be divided into three parts:</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Source network: sends multicast data generated by the multicast source to the multicast network.</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Multicast forwarding network: A loop-free multicast forwarding path is formed. This forwarding path is also called a multicast distribution tree (MDT).</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Member network: enables the multicast network to detect the locations of multicast group members and the multicast groups that the members join.</a:t>
            </a:r>
            <a:endParaRPr lang="en-US" sz="14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Basic Multicast Network Architecture</a:t>
            </a:r>
            <a:endParaRPr lang="en-US" dirty="0">
              <a:sym typeface="Huawei Sans" panose="020C0503030203020204" pitchFamily="34" charset="0"/>
            </a:endParaRPr>
          </a:p>
        </p:txBody>
      </p:sp>
      <p:grpSp>
        <p:nvGrpSpPr>
          <p:cNvPr id="128" name="Group 127">
            <a:extLst>
              <a:ext uri="{FF2B5EF4-FFF2-40B4-BE49-F238E27FC236}">
                <a16:creationId xmlns:a16="http://schemas.microsoft.com/office/drawing/2014/main" xmlns="" id="{289691A7-98F9-492C-95E6-ADCF412C9C69}"/>
              </a:ext>
            </a:extLst>
          </p:cNvPr>
          <p:cNvGrpSpPr/>
          <p:nvPr/>
        </p:nvGrpSpPr>
        <p:grpSpPr bwMode="gray">
          <a:xfrm>
            <a:off x="927121" y="3357093"/>
            <a:ext cx="10298002" cy="3079323"/>
            <a:chOff x="936735" y="3188787"/>
            <a:chExt cx="10298002" cy="3079323"/>
          </a:xfrm>
        </p:grpSpPr>
        <p:sp>
          <p:nvSpPr>
            <p:cNvPr id="38" name="Freeform 159">
              <a:extLst>
                <a:ext uri="{FF2B5EF4-FFF2-40B4-BE49-F238E27FC236}">
                  <a16:creationId xmlns:a16="http://schemas.microsoft.com/office/drawing/2014/main" xmlns="" id="{0F4BED03-6730-4D0F-938D-D28063937887}"/>
                </a:ext>
              </a:extLst>
            </p:cNvPr>
            <p:cNvSpPr/>
            <p:nvPr/>
          </p:nvSpPr>
          <p:spPr bwMode="gray">
            <a:xfrm flipH="1">
              <a:off x="3722113" y="3391688"/>
              <a:ext cx="3705325" cy="1642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a:extLst>
                <a:ext uri="{FF2B5EF4-FFF2-40B4-BE49-F238E27FC236}">
                  <a16:creationId xmlns:a16="http://schemas.microsoft.com/office/drawing/2014/main" xmlns="" id="{A0605364-832E-4A12-B3A2-0A0E1974EC22}"/>
                </a:ext>
              </a:extLst>
            </p:cNvPr>
            <p:cNvPicPr>
              <a:picLocks noChangeArrowheads="1"/>
            </p:cNvPicPr>
            <p:nvPr/>
          </p:nvPicPr>
          <p:blipFill>
            <a:blip r:embed="rId3" cstate="print"/>
            <a:stretch>
              <a:fillRect/>
            </a:stretch>
          </p:blipFill>
          <p:spPr bwMode="gray">
            <a:xfrm>
              <a:off x="3440457" y="4303558"/>
              <a:ext cx="540000" cy="442800"/>
            </a:xfrm>
            <a:prstGeom prst="rect">
              <a:avLst/>
            </a:prstGeom>
            <a:noFill/>
          </p:spPr>
        </p:pic>
        <p:pic>
          <p:nvPicPr>
            <p:cNvPr id="40" name="Picture 2" descr="G:\做的项目\公共\扁平图标切换\更新2015_01_21\oss扁平图标库2015_01_21更新-04.png">
              <a:extLst>
                <a:ext uri="{FF2B5EF4-FFF2-40B4-BE49-F238E27FC236}">
                  <a16:creationId xmlns:a16="http://schemas.microsoft.com/office/drawing/2014/main" xmlns="" id="{D4CE843F-E37D-49C1-A2F3-C3982F8A8CBA}"/>
                </a:ext>
              </a:extLst>
            </p:cNvPr>
            <p:cNvPicPr>
              <a:picLocks noChangeArrowheads="1"/>
            </p:cNvPicPr>
            <p:nvPr/>
          </p:nvPicPr>
          <p:blipFill>
            <a:blip r:embed="rId3" cstate="print"/>
            <a:stretch>
              <a:fillRect/>
            </a:stretch>
          </p:blipFill>
          <p:spPr bwMode="gray">
            <a:xfrm>
              <a:off x="7132427" y="4298496"/>
              <a:ext cx="540000" cy="442800"/>
            </a:xfrm>
            <a:prstGeom prst="rect">
              <a:avLst/>
            </a:prstGeom>
            <a:noFill/>
          </p:spPr>
        </p:pic>
        <p:pic>
          <p:nvPicPr>
            <p:cNvPr id="42" name="图片 37" descr="交换机.png">
              <a:extLst>
                <a:ext uri="{FF2B5EF4-FFF2-40B4-BE49-F238E27FC236}">
                  <a16:creationId xmlns:a16="http://schemas.microsoft.com/office/drawing/2014/main" xmlns="" id="{5402BC9C-71BC-4E4C-93CA-D3590BD04EE9}"/>
                </a:ext>
              </a:extLst>
            </p:cNvPr>
            <p:cNvPicPr preferRelativeResize="0">
              <a:picLocks/>
            </p:cNvPicPr>
            <p:nvPr/>
          </p:nvPicPr>
          <p:blipFill>
            <a:blip r:embed="rId4" cstate="print"/>
            <a:stretch>
              <a:fillRect/>
            </a:stretch>
          </p:blipFill>
          <p:spPr bwMode="gray">
            <a:xfrm>
              <a:off x="1124777" y="4298496"/>
              <a:ext cx="540000" cy="442800"/>
            </a:xfrm>
            <a:prstGeom prst="rect">
              <a:avLst/>
            </a:prstGeom>
          </p:spPr>
        </p:pic>
        <p:pic>
          <p:nvPicPr>
            <p:cNvPr id="43" name="图片 38" descr="PC.png">
              <a:extLst>
                <a:ext uri="{FF2B5EF4-FFF2-40B4-BE49-F238E27FC236}">
                  <a16:creationId xmlns:a16="http://schemas.microsoft.com/office/drawing/2014/main" xmlns="" id="{1881D149-B1A5-4E92-8D83-A0E148CEB781}"/>
                </a:ext>
              </a:extLst>
            </p:cNvPr>
            <p:cNvPicPr>
              <a:picLocks noChangeAspect="1"/>
            </p:cNvPicPr>
            <p:nvPr/>
          </p:nvPicPr>
          <p:blipFill>
            <a:blip r:embed="rId5" cstate="print"/>
            <a:stretch>
              <a:fillRect/>
            </a:stretch>
          </p:blipFill>
          <p:spPr bwMode="gray">
            <a:xfrm>
              <a:off x="9479491" y="3655399"/>
              <a:ext cx="540000" cy="382353"/>
            </a:xfrm>
            <a:prstGeom prst="rect">
              <a:avLst/>
            </a:prstGeom>
          </p:spPr>
        </p:pic>
        <p:cxnSp>
          <p:nvCxnSpPr>
            <p:cNvPr id="44" name="直接连接符 12">
              <a:extLst>
                <a:ext uri="{FF2B5EF4-FFF2-40B4-BE49-F238E27FC236}">
                  <a16:creationId xmlns:a16="http://schemas.microsoft.com/office/drawing/2014/main" xmlns="" id="{EC6AD0EF-DFF6-494E-8DA9-EC832DB8D965}"/>
                </a:ext>
              </a:extLst>
            </p:cNvPr>
            <p:cNvCxnSpPr>
              <a:cxnSpLocks/>
              <a:stCxn id="42" idx="3"/>
              <a:endCxn id="39" idx="1"/>
            </p:cNvCxnSpPr>
            <p:nvPr/>
          </p:nvCxnSpPr>
          <p:spPr bwMode="gray">
            <a:xfrm>
              <a:off x="1664777" y="4519896"/>
              <a:ext cx="1775680" cy="50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12">
              <a:extLst>
                <a:ext uri="{FF2B5EF4-FFF2-40B4-BE49-F238E27FC236}">
                  <a16:creationId xmlns:a16="http://schemas.microsoft.com/office/drawing/2014/main" xmlns="" id="{00C0296D-951A-43F2-8EEA-B46E728D327C}"/>
                </a:ext>
              </a:extLst>
            </p:cNvPr>
            <p:cNvCxnSpPr>
              <a:cxnSpLocks/>
              <a:endCxn id="43" idx="1"/>
            </p:cNvCxnSpPr>
            <p:nvPr/>
          </p:nvCxnSpPr>
          <p:spPr bwMode="gray">
            <a:xfrm flipV="1">
              <a:off x="8570290" y="3846576"/>
              <a:ext cx="909201" cy="43665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8" name="TextBox 47">
              <a:extLst>
                <a:ext uri="{FF2B5EF4-FFF2-40B4-BE49-F238E27FC236}">
                  <a16:creationId xmlns:a16="http://schemas.microsoft.com/office/drawing/2014/main" xmlns="" id="{6B043639-EEA5-4628-B333-FDA7495B3634}"/>
                </a:ext>
              </a:extLst>
            </p:cNvPr>
            <p:cNvSpPr txBox="1"/>
            <p:nvPr/>
          </p:nvSpPr>
          <p:spPr bwMode="gray">
            <a:xfrm>
              <a:off x="936735" y="4737090"/>
              <a:ext cx="978870"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source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48">
              <a:extLst>
                <a:ext uri="{FF2B5EF4-FFF2-40B4-BE49-F238E27FC236}">
                  <a16:creationId xmlns:a16="http://schemas.microsoft.com/office/drawing/2014/main" xmlns="" id="{057024F5-A8C4-4396-89D8-01ABB74EFBD9}"/>
                </a:ext>
              </a:extLst>
            </p:cNvPr>
            <p:cNvSpPr txBox="1"/>
            <p:nvPr/>
          </p:nvSpPr>
          <p:spPr bwMode="gray">
            <a:xfrm>
              <a:off x="9114678" y="4053284"/>
              <a:ext cx="1261450"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group member</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38" descr="PC.png">
              <a:extLst>
                <a:ext uri="{FF2B5EF4-FFF2-40B4-BE49-F238E27FC236}">
                  <a16:creationId xmlns:a16="http://schemas.microsoft.com/office/drawing/2014/main" xmlns="" id="{F2F75D98-9189-4DDB-9620-C35BCBAB9055}"/>
                </a:ext>
              </a:extLst>
            </p:cNvPr>
            <p:cNvPicPr>
              <a:picLocks noChangeAspect="1"/>
            </p:cNvPicPr>
            <p:nvPr/>
          </p:nvPicPr>
          <p:blipFill>
            <a:blip r:embed="rId5" cstate="print"/>
            <a:stretch>
              <a:fillRect/>
            </a:stretch>
          </p:blipFill>
          <p:spPr bwMode="gray">
            <a:xfrm>
              <a:off x="9482664" y="4959427"/>
              <a:ext cx="540000" cy="382353"/>
            </a:xfrm>
            <a:prstGeom prst="rect">
              <a:avLst/>
            </a:prstGeom>
          </p:spPr>
        </p:pic>
        <p:cxnSp>
          <p:nvCxnSpPr>
            <p:cNvPr id="53" name="直接连接符 12">
              <a:extLst>
                <a:ext uri="{FF2B5EF4-FFF2-40B4-BE49-F238E27FC236}">
                  <a16:creationId xmlns:a16="http://schemas.microsoft.com/office/drawing/2014/main" xmlns="" id="{9B4506CF-BBC8-46FE-8814-3FE0BC9430EB}"/>
                </a:ext>
              </a:extLst>
            </p:cNvPr>
            <p:cNvCxnSpPr>
              <a:cxnSpLocks/>
              <a:stCxn id="46" idx="2"/>
              <a:endCxn id="52" idx="1"/>
            </p:cNvCxnSpPr>
            <p:nvPr/>
          </p:nvCxnSpPr>
          <p:spPr bwMode="gray">
            <a:xfrm>
              <a:off x="8447092" y="4906053"/>
              <a:ext cx="1035572" cy="24455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xmlns="" id="{07E13C9D-3C12-49CE-8825-E746EC692308}"/>
                </a:ext>
              </a:extLst>
            </p:cNvPr>
            <p:cNvSpPr txBox="1"/>
            <p:nvPr/>
          </p:nvSpPr>
          <p:spPr bwMode="gray">
            <a:xfrm>
              <a:off x="9137313" y="5287584"/>
              <a:ext cx="1248338"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group member</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57">
              <a:extLst>
                <a:ext uri="{FF2B5EF4-FFF2-40B4-BE49-F238E27FC236}">
                  <a16:creationId xmlns:a16="http://schemas.microsoft.com/office/drawing/2014/main" xmlns="" id="{1BFE8941-98F9-4ECB-AA01-5362865DD595}"/>
                </a:ext>
              </a:extLst>
            </p:cNvPr>
            <p:cNvSpPr txBox="1"/>
            <p:nvPr/>
          </p:nvSpPr>
          <p:spPr bwMode="gray">
            <a:xfrm>
              <a:off x="3172565" y="4715213"/>
              <a:ext cx="1082951" cy="600164"/>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router</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(first hop)</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Picture 2" descr="G:\做的项目\公共\扁平图标切换\更新2015_01_21\oss扁平图标库2015_01_21更新-04.png">
              <a:extLst>
                <a:ext uri="{FF2B5EF4-FFF2-40B4-BE49-F238E27FC236}">
                  <a16:creationId xmlns:a16="http://schemas.microsoft.com/office/drawing/2014/main" xmlns="" id="{DB1D3A7A-91C3-407C-A5F5-72EA6AF17298}"/>
                </a:ext>
              </a:extLst>
            </p:cNvPr>
            <p:cNvPicPr>
              <a:picLocks noChangeArrowheads="1"/>
            </p:cNvPicPr>
            <p:nvPr/>
          </p:nvPicPr>
          <p:blipFill>
            <a:blip r:embed="rId3" cstate="print"/>
            <a:stretch>
              <a:fillRect/>
            </a:stretch>
          </p:blipFill>
          <p:spPr bwMode="gray">
            <a:xfrm>
              <a:off x="5349511" y="4589306"/>
              <a:ext cx="540000" cy="442800"/>
            </a:xfrm>
            <a:prstGeom prst="rect">
              <a:avLst/>
            </a:prstGeom>
            <a:noFill/>
          </p:spPr>
        </p:pic>
        <p:pic>
          <p:nvPicPr>
            <p:cNvPr id="63" name="Picture 2" descr="G:\做的项目\公共\扁平图标切换\更新2015_01_21\oss扁平图标库2015_01_21更新-04.png">
              <a:extLst>
                <a:ext uri="{FF2B5EF4-FFF2-40B4-BE49-F238E27FC236}">
                  <a16:creationId xmlns:a16="http://schemas.microsoft.com/office/drawing/2014/main" xmlns="" id="{683C5890-D6A4-4D94-B94E-11175315DB1B}"/>
                </a:ext>
              </a:extLst>
            </p:cNvPr>
            <p:cNvPicPr>
              <a:picLocks noChangeArrowheads="1"/>
            </p:cNvPicPr>
            <p:nvPr/>
          </p:nvPicPr>
          <p:blipFill>
            <a:blip r:embed="rId3" cstate="print"/>
            <a:stretch>
              <a:fillRect/>
            </a:stretch>
          </p:blipFill>
          <p:spPr bwMode="gray">
            <a:xfrm>
              <a:off x="6317269" y="3840435"/>
              <a:ext cx="540000" cy="442800"/>
            </a:xfrm>
            <a:prstGeom prst="rect">
              <a:avLst/>
            </a:prstGeom>
            <a:noFill/>
          </p:spPr>
        </p:pic>
        <p:pic>
          <p:nvPicPr>
            <p:cNvPr id="64" name="Picture 2" descr="G:\做的项目\公共\扁平图标切换\更新2015_01_21\oss扁平图标库2015_01_21更新-04.png">
              <a:extLst>
                <a:ext uri="{FF2B5EF4-FFF2-40B4-BE49-F238E27FC236}">
                  <a16:creationId xmlns:a16="http://schemas.microsoft.com/office/drawing/2014/main" xmlns="" id="{2558559A-A8A4-4B5F-9980-A2A49CB31513}"/>
                </a:ext>
              </a:extLst>
            </p:cNvPr>
            <p:cNvPicPr>
              <a:picLocks noChangeArrowheads="1"/>
            </p:cNvPicPr>
            <p:nvPr/>
          </p:nvPicPr>
          <p:blipFill>
            <a:blip r:embed="rId3" cstate="print"/>
            <a:stretch>
              <a:fillRect/>
            </a:stretch>
          </p:blipFill>
          <p:spPr bwMode="gray">
            <a:xfrm>
              <a:off x="4436523" y="3733784"/>
              <a:ext cx="540000" cy="442800"/>
            </a:xfrm>
            <a:prstGeom prst="rect">
              <a:avLst/>
            </a:prstGeom>
            <a:noFill/>
          </p:spPr>
        </p:pic>
        <p:sp>
          <p:nvSpPr>
            <p:cNvPr id="66" name="TextBox 65">
              <a:extLst>
                <a:ext uri="{FF2B5EF4-FFF2-40B4-BE49-F238E27FC236}">
                  <a16:creationId xmlns:a16="http://schemas.microsoft.com/office/drawing/2014/main" xmlns="" id="{E73FC582-CCCF-4B1B-A89E-42D468197034}"/>
                </a:ext>
              </a:extLst>
            </p:cNvPr>
            <p:cNvSpPr txBox="1"/>
            <p:nvPr/>
          </p:nvSpPr>
          <p:spPr bwMode="gray">
            <a:xfrm>
              <a:off x="6742541" y="4715213"/>
              <a:ext cx="1294079"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router</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(last hop)</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Straight Connector 66">
              <a:extLst>
                <a:ext uri="{FF2B5EF4-FFF2-40B4-BE49-F238E27FC236}">
                  <a16:creationId xmlns:a16="http://schemas.microsoft.com/office/drawing/2014/main" xmlns="" id="{1CDE7822-E2DC-429B-A940-EAFAAE915A57}"/>
                </a:ext>
              </a:extLst>
            </p:cNvPr>
            <p:cNvCxnSpPr>
              <a:cxnSpLocks/>
            </p:cNvCxnSpPr>
            <p:nvPr/>
          </p:nvCxnSpPr>
          <p:spPr bwMode="gray">
            <a:xfrm>
              <a:off x="1414254" y="3188787"/>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FF4B070B-17B4-4E33-B27E-2E9F97290888}"/>
                </a:ext>
              </a:extLst>
            </p:cNvPr>
            <p:cNvCxnSpPr>
              <a:cxnSpLocks/>
            </p:cNvCxnSpPr>
            <p:nvPr/>
          </p:nvCxnSpPr>
          <p:spPr bwMode="gray">
            <a:xfrm>
              <a:off x="3708528" y="3188787"/>
              <a:ext cx="0" cy="102920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xmlns="" id="{EF7EACC2-2AE9-43AF-AE5F-7B2FC5654DD5}"/>
                </a:ext>
              </a:extLst>
            </p:cNvPr>
            <p:cNvCxnSpPr>
              <a:cxnSpLocks/>
            </p:cNvCxnSpPr>
            <p:nvPr/>
          </p:nvCxnSpPr>
          <p:spPr bwMode="gray">
            <a:xfrm>
              <a:off x="7396487" y="3188787"/>
              <a:ext cx="0" cy="102904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C8906C0B-47B1-4D51-9EBC-54E78B88CAB5}"/>
                </a:ext>
              </a:extLst>
            </p:cNvPr>
            <p:cNvCxnSpPr>
              <a:cxnSpLocks/>
            </p:cNvCxnSpPr>
            <p:nvPr/>
          </p:nvCxnSpPr>
          <p:spPr bwMode="gray">
            <a:xfrm>
              <a:off x="9751543" y="3228080"/>
              <a:ext cx="0" cy="37016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C98D9C99-0E0F-4D9B-8530-29CBA0A4F132}"/>
                </a:ext>
              </a:extLst>
            </p:cNvPr>
            <p:cNvCxnSpPr>
              <a:cxnSpLocks/>
            </p:cNvCxnSpPr>
            <p:nvPr/>
          </p:nvCxnSpPr>
          <p:spPr bwMode="gray">
            <a:xfrm>
              <a:off x="1414254" y="3376934"/>
              <a:ext cx="2290262"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xmlns="" id="{A386AE0E-BC16-4AFC-A4BB-1BE2708941CD}"/>
                </a:ext>
              </a:extLst>
            </p:cNvPr>
            <p:cNvSpPr txBox="1"/>
            <p:nvPr/>
          </p:nvSpPr>
          <p:spPr bwMode="gray">
            <a:xfrm>
              <a:off x="2082998" y="3221992"/>
              <a:ext cx="1184940" cy="261610"/>
            </a:xfrm>
            <a:prstGeom prst="rect">
              <a:avLst/>
            </a:prstGeom>
            <a:solidFill>
              <a:schemeClr val="bg1"/>
            </a:solidFill>
          </p:spPr>
          <p:txBody>
            <a:bodyPr wrap="none" rtlCol="0">
              <a:spAutoFit/>
            </a:bodyPr>
            <a:lstStyle/>
            <a:p>
              <a:pP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Source network</a:t>
              </a:r>
              <a:endPar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Straight Arrow Connector 83">
              <a:extLst>
                <a:ext uri="{FF2B5EF4-FFF2-40B4-BE49-F238E27FC236}">
                  <a16:creationId xmlns:a16="http://schemas.microsoft.com/office/drawing/2014/main" xmlns="" id="{ADFBA63B-CEEE-4CEC-B68B-4137E2E431F6}"/>
                </a:ext>
              </a:extLst>
            </p:cNvPr>
            <p:cNvCxnSpPr>
              <a:cxnSpLocks/>
            </p:cNvCxnSpPr>
            <p:nvPr/>
          </p:nvCxnSpPr>
          <p:spPr bwMode="gray">
            <a:xfrm>
              <a:off x="3704516" y="3383022"/>
              <a:ext cx="3689991"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xmlns="" id="{9FABB9B9-7A22-476C-9D5F-F8A8C1ED48B5}"/>
                </a:ext>
              </a:extLst>
            </p:cNvPr>
            <p:cNvSpPr txBox="1"/>
            <p:nvPr/>
          </p:nvSpPr>
          <p:spPr bwMode="gray">
            <a:xfrm>
              <a:off x="4919047" y="3228080"/>
              <a:ext cx="2097049" cy="261610"/>
            </a:xfrm>
            <a:prstGeom prst="rect">
              <a:avLst/>
            </a:prstGeom>
            <a:solidFill>
              <a:schemeClr val="bg1"/>
            </a:solidFill>
          </p:spPr>
          <p:txBody>
            <a:bodyPr wrap="none" rtlCol="0">
              <a:spAutoFit/>
            </a:bodyPr>
            <a:lstStyle/>
            <a:p>
              <a:pP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Multicast forwarding network</a:t>
              </a:r>
              <a:endPar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Straight Arrow Connector 87">
              <a:extLst>
                <a:ext uri="{FF2B5EF4-FFF2-40B4-BE49-F238E27FC236}">
                  <a16:creationId xmlns:a16="http://schemas.microsoft.com/office/drawing/2014/main" xmlns="" id="{71948597-D0CA-4FB2-9B83-630E43C3ABC4}"/>
                </a:ext>
              </a:extLst>
            </p:cNvPr>
            <p:cNvCxnSpPr>
              <a:cxnSpLocks/>
            </p:cNvCxnSpPr>
            <p:nvPr/>
          </p:nvCxnSpPr>
          <p:spPr bwMode="gray">
            <a:xfrm>
              <a:off x="7427439" y="3383022"/>
              <a:ext cx="2291896" cy="0"/>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xmlns="" id="{E067ED1A-24CA-4516-9523-BFDC0902D7B0}"/>
                </a:ext>
              </a:extLst>
            </p:cNvPr>
            <p:cNvSpPr txBox="1"/>
            <p:nvPr/>
          </p:nvSpPr>
          <p:spPr bwMode="gray">
            <a:xfrm>
              <a:off x="8074755" y="3221992"/>
              <a:ext cx="1297150" cy="261610"/>
            </a:xfrm>
            <a:prstGeom prst="rect">
              <a:avLst/>
            </a:prstGeom>
            <a:solidFill>
              <a:schemeClr val="bg1"/>
            </a:solidFill>
          </p:spPr>
          <p:txBody>
            <a:bodyPr wrap="none" rtlCol="0">
              <a:spAutoFit/>
            </a:bodyPr>
            <a:lstStyle/>
            <a:p>
              <a:pPr fontAlgn="ctr"/>
              <a:r>
                <a:rPr lang="en-US"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Member network</a:t>
              </a:r>
              <a:endPar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Straight Connector 96">
              <a:extLst>
                <a:ext uri="{FF2B5EF4-FFF2-40B4-BE49-F238E27FC236}">
                  <a16:creationId xmlns:a16="http://schemas.microsoft.com/office/drawing/2014/main" xmlns="" id="{CABE6281-59FC-4578-B7E4-20DD3DF06E41}"/>
                </a:ext>
              </a:extLst>
            </p:cNvPr>
            <p:cNvCxnSpPr>
              <a:cxnSpLocks/>
            </p:cNvCxnSpPr>
            <p:nvPr/>
          </p:nvCxnSpPr>
          <p:spPr bwMode="gray">
            <a:xfrm>
              <a:off x="1411985" y="5182547"/>
              <a:ext cx="0" cy="10239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xmlns="" id="{47AD40EF-1B7F-4B39-84B6-43044B4B1667}"/>
                </a:ext>
              </a:extLst>
            </p:cNvPr>
            <p:cNvCxnSpPr>
              <a:cxnSpLocks/>
            </p:cNvCxnSpPr>
            <p:nvPr/>
          </p:nvCxnSpPr>
          <p:spPr bwMode="gray">
            <a:xfrm>
              <a:off x="3704516" y="53446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xmlns="" id="{64AB33F1-BA5B-4789-9ADD-7E7B735174FA}"/>
                </a:ext>
              </a:extLst>
            </p:cNvPr>
            <p:cNvCxnSpPr>
              <a:cxnSpLocks/>
            </p:cNvCxnSpPr>
            <p:nvPr/>
          </p:nvCxnSpPr>
          <p:spPr bwMode="gray">
            <a:xfrm>
              <a:off x="7396487" y="5328586"/>
              <a:ext cx="0" cy="75251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xmlns="" id="{F1C6D3BF-46CB-4C70-AFBB-EF3A164CD641}"/>
                </a:ext>
              </a:extLst>
            </p:cNvPr>
            <p:cNvCxnSpPr>
              <a:cxnSpLocks/>
            </p:cNvCxnSpPr>
            <p:nvPr/>
          </p:nvCxnSpPr>
          <p:spPr bwMode="gray">
            <a:xfrm>
              <a:off x="9751543" y="5704844"/>
              <a:ext cx="0" cy="392359"/>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xmlns="" id="{508A2841-804D-4641-A631-D626C460F7F1}"/>
                </a:ext>
              </a:extLst>
            </p:cNvPr>
            <p:cNvSpPr txBox="1"/>
            <p:nvPr/>
          </p:nvSpPr>
          <p:spPr bwMode="gray">
            <a:xfrm>
              <a:off x="10015270" y="3662757"/>
              <a:ext cx="1219467"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Join multicast group 1</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03">
              <a:extLst>
                <a:ext uri="{FF2B5EF4-FFF2-40B4-BE49-F238E27FC236}">
                  <a16:creationId xmlns:a16="http://schemas.microsoft.com/office/drawing/2014/main" xmlns="" id="{0A7E4386-7743-4F3F-B669-FDD620E55E15}"/>
                </a:ext>
              </a:extLst>
            </p:cNvPr>
            <p:cNvSpPr txBox="1"/>
            <p:nvPr/>
          </p:nvSpPr>
          <p:spPr bwMode="gray">
            <a:xfrm>
              <a:off x="10035271" y="4995344"/>
              <a:ext cx="1199466"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Join multicast group 2</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Straight Arrow Connector 109">
              <a:extLst>
                <a:ext uri="{FF2B5EF4-FFF2-40B4-BE49-F238E27FC236}">
                  <a16:creationId xmlns:a16="http://schemas.microsoft.com/office/drawing/2014/main" xmlns="" id="{561C4883-C24F-43CE-97B2-9A01C2AEB8C3}"/>
                </a:ext>
              </a:extLst>
            </p:cNvPr>
            <p:cNvCxnSpPr/>
            <p:nvPr/>
          </p:nvCxnSpPr>
          <p:spPr bwMode="gray">
            <a:xfrm>
              <a:off x="4700582" y="4181596"/>
              <a:ext cx="609729" cy="56606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xmlns="" id="{C92B3E45-15D3-4ED6-AED3-51B11699D48F}"/>
                </a:ext>
              </a:extLst>
            </p:cNvPr>
            <p:cNvCxnSpPr>
              <a:cxnSpLocks/>
            </p:cNvCxnSpPr>
            <p:nvPr/>
          </p:nvCxnSpPr>
          <p:spPr bwMode="gray">
            <a:xfrm>
              <a:off x="5000625" y="3925570"/>
              <a:ext cx="1272385" cy="100502"/>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xmlns="" id="{C0528A2E-3B2B-4FE0-9478-1E06E593C68C}"/>
                </a:ext>
              </a:extLst>
            </p:cNvPr>
            <p:cNvCxnSpPr>
              <a:cxnSpLocks/>
            </p:cNvCxnSpPr>
            <p:nvPr/>
          </p:nvCxnSpPr>
          <p:spPr bwMode="gray">
            <a:xfrm flipV="1">
              <a:off x="5935425" y="4296858"/>
              <a:ext cx="660005" cy="55099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xmlns="" id="{CDB2DA15-8494-46E7-80D0-F3DB1BC9D824}"/>
                </a:ext>
              </a:extLst>
            </p:cNvPr>
            <p:cNvSpPr txBox="1"/>
            <p:nvPr/>
          </p:nvSpPr>
          <p:spPr bwMode="gray">
            <a:xfrm>
              <a:off x="4981226" y="4096748"/>
              <a:ext cx="1321025" cy="430887"/>
            </a:xfrm>
            <a:prstGeom prst="rect">
              <a:avLst/>
            </a:prstGeom>
            <a:noFill/>
          </p:spPr>
          <p:txBody>
            <a:bodyPr wrap="square" rtlCol="0">
              <a:spAutoFit/>
            </a:bodyPr>
            <a:lstStyle/>
            <a:p>
              <a:pPr algn="ct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routing protocol</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Box 124">
              <a:extLst>
                <a:ext uri="{FF2B5EF4-FFF2-40B4-BE49-F238E27FC236}">
                  <a16:creationId xmlns:a16="http://schemas.microsoft.com/office/drawing/2014/main" xmlns="" id="{3A8254E8-B429-46D3-BB6A-3BE43E2DF00F}"/>
                </a:ext>
              </a:extLst>
            </p:cNvPr>
            <p:cNvSpPr txBox="1"/>
            <p:nvPr/>
          </p:nvSpPr>
          <p:spPr bwMode="gray">
            <a:xfrm>
              <a:off x="3733889" y="5619834"/>
              <a:ext cx="3042426" cy="430887"/>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Multicast forwarding path formed based on a multicast routing protocol</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Box 125">
              <a:extLst>
                <a:ext uri="{FF2B5EF4-FFF2-40B4-BE49-F238E27FC236}">
                  <a16:creationId xmlns:a16="http://schemas.microsoft.com/office/drawing/2014/main" xmlns="" id="{5520FCD4-11A9-49A4-AC75-1D00A6F5A135}"/>
                </a:ext>
              </a:extLst>
            </p:cNvPr>
            <p:cNvSpPr txBox="1"/>
            <p:nvPr/>
          </p:nvSpPr>
          <p:spPr bwMode="gray">
            <a:xfrm>
              <a:off x="7405384" y="5329391"/>
              <a:ext cx="2110510" cy="938719"/>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Detect multicast group members' locations and multicast groups based on the Internet Group Management Protocol (IGMP)</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Box 126">
              <a:extLst>
                <a:ext uri="{FF2B5EF4-FFF2-40B4-BE49-F238E27FC236}">
                  <a16:creationId xmlns:a16="http://schemas.microsoft.com/office/drawing/2014/main" xmlns="" id="{0DC4948D-9FED-4757-9283-8AB97E103640}"/>
                </a:ext>
              </a:extLst>
            </p:cNvPr>
            <p:cNvSpPr txBox="1"/>
            <p:nvPr/>
          </p:nvSpPr>
          <p:spPr bwMode="gray">
            <a:xfrm>
              <a:off x="1480888" y="5619834"/>
              <a:ext cx="2156994" cy="430887"/>
            </a:xfrm>
            <a:prstGeom prst="rect">
              <a:avLst/>
            </a:prstGeom>
            <a:noFill/>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Send multicast data to the multicast network</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12">
              <a:extLst>
                <a:ext uri="{FF2B5EF4-FFF2-40B4-BE49-F238E27FC236}">
                  <a16:creationId xmlns:a16="http://schemas.microsoft.com/office/drawing/2014/main" xmlns="" id="{9B4506CF-BBC8-46FE-8814-3FE0BC9430EB}"/>
                </a:ext>
              </a:extLst>
            </p:cNvPr>
            <p:cNvCxnSpPr>
              <a:cxnSpLocks/>
              <a:stCxn id="40" idx="3"/>
              <a:endCxn id="46" idx="1"/>
            </p:cNvCxnSpPr>
            <p:nvPr/>
          </p:nvCxnSpPr>
          <p:spPr bwMode="gray">
            <a:xfrm>
              <a:off x="7672427" y="4519896"/>
              <a:ext cx="504665" cy="164757"/>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46" name="图片 4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167478" y="4631559"/>
            <a:ext cx="540000" cy="442800"/>
          </a:xfrm>
          <a:prstGeom prst="rect">
            <a:avLst/>
          </a:prstGeom>
        </p:spPr>
      </p:pic>
    </p:spTree>
    <p:extLst>
      <p:ext uri="{BB962C8B-B14F-4D97-AF65-F5344CB8AC3E}">
        <p14:creationId xmlns:p14="http://schemas.microsoft.com/office/powerpoint/2010/main" val="42439702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4816" y="1233486"/>
            <a:ext cx="11307600" cy="5148263"/>
          </a:xfrm>
        </p:spPr>
        <p:txBody>
          <a:bodyPr/>
          <a:lstStyle/>
          <a:p>
            <a:r>
              <a:rPr lang="en-US" dirty="0" smtClean="0">
                <a:solidFill>
                  <a:schemeClr val="bg1">
                    <a:lumMod val="50000"/>
                  </a:schemeClr>
                </a:solidFill>
                <a:sym typeface="Huawei Sans" panose="020C0503030203020204" pitchFamily="34" charset="0"/>
              </a:rPr>
              <a:t>Campus Network Architecture and Common Technologies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Ethernet Switching Basics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Wireless Access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Reliability</a:t>
            </a:r>
          </a:p>
          <a:p>
            <a:r>
              <a:rPr lang="en-US" dirty="0" smtClean="0">
                <a:solidFill>
                  <a:schemeClr val="bg1">
                    <a:lumMod val="50000"/>
                  </a:schemeClr>
                </a:solidFill>
                <a:sym typeface="Huawei Sans" panose="020C0503030203020204" pitchFamily="34" charset="0"/>
              </a:rPr>
              <a:t>Network Service and Management</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Network Security</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VPN</a:t>
            </a:r>
          </a:p>
          <a:p>
            <a:r>
              <a:rPr lang="en-US" dirty="0" smtClean="0">
                <a:solidFill>
                  <a:schemeClr val="bg1">
                    <a:lumMod val="50000"/>
                  </a:schemeClr>
                </a:solidFill>
                <a:sym typeface="Huawei Sans" panose="020C0503030203020204" pitchFamily="34" charset="0"/>
              </a:rPr>
              <a:t>Multicast</a:t>
            </a:r>
          </a:p>
          <a:p>
            <a:r>
              <a:rPr lang="en-US" b="1" dirty="0" smtClean="0">
                <a:sym typeface="Huawei Sans" panose="020C0503030203020204" pitchFamily="34" charset="0"/>
              </a:rPr>
              <a:t>IPv6</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15285400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bwMode="gray">
          <a:xfrm>
            <a:off x="5786941" y="1242453"/>
            <a:ext cx="5971111" cy="4680000"/>
          </a:xfrm>
        </p:spPr>
        <p:txBody>
          <a:bodyPr/>
          <a:lstStyle/>
          <a:p>
            <a:r>
              <a:rPr lang="en-US" altLang="zh-CN" sz="1600" dirty="0" smtClean="0">
                <a:sym typeface="Huawei Sans" panose="020C0503030203020204" pitchFamily="34" charset="0"/>
              </a:rPr>
              <a:t>IPv4 is a widely used Internet protocol. In the early stage of the Internet, IPv4 developed rapidly due to its simple design, easy implementation, and good interoperability. However, with the rapid development of the Internet, the shortage of IPv4 address spaces becomes increasingly serious, and it is imperative that IPv6 replace IPv4.</a:t>
            </a:r>
          </a:p>
          <a:p>
            <a:r>
              <a:rPr lang="en-US" altLang="zh-CN" sz="1600" dirty="0" smtClean="0">
                <a:sym typeface="Huawei Sans" panose="020C0503030203020204" pitchFamily="34" charset="0"/>
              </a:rPr>
              <a:t>Internet Protocol version 6 (IPv6), also called IP Next Generation (</a:t>
            </a:r>
            <a:r>
              <a:rPr lang="en-US" altLang="zh-CN" sz="1600" dirty="0" err="1" smtClean="0">
                <a:sym typeface="Huawei Sans" panose="020C0503030203020204" pitchFamily="34" charset="0"/>
              </a:rPr>
              <a:t>IPng</a:t>
            </a:r>
            <a:r>
              <a:rPr lang="en-US" altLang="zh-CN" sz="1600" dirty="0" smtClean="0">
                <a:sym typeface="Huawei Sans" panose="020C0503030203020204" pitchFamily="34" charset="0"/>
              </a:rPr>
              <a:t>), is a second-generation network layer protocol designed by the Internet Engineering Task Force (IETF), IPv6 is an upgraded version of IPv4.</a:t>
            </a:r>
          </a:p>
          <a:p>
            <a:r>
              <a:rPr lang="en-US" altLang="zh-CN" sz="1600" dirty="0" smtClean="0">
                <a:sym typeface="Huawei Sans" panose="020C0503030203020204" pitchFamily="34" charset="0"/>
              </a:rPr>
              <a:t>The 128-bit address length provides numerous addresses, meeting requirements of emerging services such as the </a:t>
            </a:r>
            <a:r>
              <a:rPr lang="en-US" altLang="zh-CN" sz="1600" dirty="0" err="1" smtClean="0">
                <a:sym typeface="Huawei Sans" panose="020C0503030203020204" pitchFamily="34" charset="0"/>
              </a:rPr>
              <a:t>IoT</a:t>
            </a:r>
            <a:r>
              <a:rPr lang="en-US" altLang="zh-CN" sz="1600" dirty="0" smtClean="0">
                <a:sym typeface="Huawei Sans" panose="020C0503030203020204" pitchFamily="34" charset="0"/>
              </a:rPr>
              <a:t> and facilitating service evolution and expansion.</a:t>
            </a:r>
          </a:p>
          <a:p>
            <a:endParaRPr lang="en-US" altLang="zh-CN" sz="1600" dirty="0" smtClean="0">
              <a:sym typeface="Huawei Sans" panose="020C0503030203020204" pitchFamily="34" charset="0"/>
            </a:endParaRPr>
          </a:p>
          <a:p>
            <a:endParaRPr lang="zh-CN" altLang="en-US" sz="16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Overview of IPv6</a:t>
            </a:r>
            <a:endParaRPr lang="en-US" altLang="zh-CN" dirty="0">
              <a:sym typeface="Huawei Sans" panose="020C0503030203020204" pitchFamily="34" charset="0"/>
            </a:endParaRPr>
          </a:p>
        </p:txBody>
      </p:sp>
      <p:grpSp>
        <p:nvGrpSpPr>
          <p:cNvPr id="4" name="组合 3"/>
          <p:cNvGrpSpPr/>
          <p:nvPr/>
        </p:nvGrpSpPr>
        <p:grpSpPr bwMode="gray">
          <a:xfrm>
            <a:off x="1278182" y="1462172"/>
            <a:ext cx="3319467" cy="4674458"/>
            <a:chOff x="1883301" y="1462172"/>
            <a:chExt cx="3319467" cy="4674458"/>
          </a:xfrm>
        </p:grpSpPr>
        <p:cxnSp>
          <p:nvCxnSpPr>
            <p:cNvPr id="5"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9"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10"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pic>
          <p:nvPicPr>
            <p:cNvPr id="14"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15" name="Straight Connector 74"/>
            <p:cNvCxnSpPr>
              <a:stCxn id="14" idx="0"/>
              <a:endCxn id="40"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6"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17"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18"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20" name="Straight Connector 13"/>
            <p:cNvCxnSpPr>
              <a:stCxn id="18" idx="3"/>
              <a:endCxn id="19"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21"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22"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23" name="Straight Connector 16"/>
            <p:cNvCxnSpPr>
              <a:stCxn id="21" idx="3"/>
              <a:endCxn id="22"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pic>
          <p:nvPicPr>
            <p:cNvPr id="24"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25"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26" name="Straight Connector 29"/>
            <p:cNvCxnSpPr>
              <a:stCxn id="24" idx="3"/>
              <a:endCxn id="25"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27" name="Straight Connector 30"/>
            <p:cNvCxnSpPr>
              <a:stCxn id="21" idx="0"/>
              <a:endCxn id="18"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28" name="Straight Connector 33"/>
            <p:cNvCxnSpPr>
              <a:stCxn id="22" idx="0"/>
              <a:endCxn id="19"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29" name="Straight Connector 36"/>
            <p:cNvCxnSpPr>
              <a:stCxn id="24" idx="0"/>
              <a:endCxn id="18"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30" name="Straight Connector 39"/>
            <p:cNvCxnSpPr>
              <a:stCxn id="25" idx="0"/>
              <a:endCxn id="19"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31"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33"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34" name="Straight Connector 34"/>
            <p:cNvCxnSpPr>
              <a:stCxn id="32" idx="0"/>
              <a:endCxn id="21"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35" name="Straight Connector 35"/>
            <p:cNvCxnSpPr>
              <a:stCxn id="32" idx="0"/>
              <a:endCxn id="22"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6" name="Straight Connector 37"/>
            <p:cNvCxnSpPr>
              <a:stCxn id="33" idx="0"/>
              <a:endCxn id="21"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7" name="Straight Connector 38"/>
            <p:cNvCxnSpPr>
              <a:stCxn id="33" idx="0"/>
              <a:endCxn id="22"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38" name="Group 40"/>
            <p:cNvGrpSpPr/>
            <p:nvPr/>
          </p:nvGrpSpPr>
          <p:grpSpPr bwMode="gray">
            <a:xfrm>
              <a:off x="2426149" y="5011267"/>
              <a:ext cx="261965" cy="61979"/>
              <a:chOff x="559282" y="6488261"/>
              <a:chExt cx="261965" cy="61979"/>
            </a:xfrm>
            <a:solidFill>
              <a:sysClr val="window" lastClr="FFFFFF">
                <a:lumMod val="50000"/>
              </a:sysClr>
            </a:solidFill>
          </p:grpSpPr>
          <p:sp>
            <p:nvSpPr>
              <p:cNvPr id="82"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9"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40"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41" name="Group 54"/>
            <p:cNvGrpSpPr/>
            <p:nvPr/>
          </p:nvGrpSpPr>
          <p:grpSpPr bwMode="gray">
            <a:xfrm>
              <a:off x="4440655" y="5011267"/>
              <a:ext cx="261965" cy="61979"/>
              <a:chOff x="559282" y="6488261"/>
              <a:chExt cx="261965" cy="61979"/>
            </a:xfrm>
            <a:solidFill>
              <a:sysClr val="window" lastClr="FFFFFF">
                <a:lumMod val="50000"/>
              </a:sysClr>
            </a:solidFill>
          </p:grpSpPr>
          <p:sp>
            <p:nvSpPr>
              <p:cNvPr id="79"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Straight Connector 58"/>
            <p:cNvCxnSpPr>
              <a:stCxn id="39" idx="0"/>
              <a:endCxn id="24"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43" name="Straight Connector 61"/>
            <p:cNvCxnSpPr>
              <a:stCxn id="40" idx="0"/>
              <a:endCxn id="25"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44" name="Straight Connector 64"/>
            <p:cNvCxnSpPr>
              <a:stCxn id="39" idx="0"/>
              <a:endCxn id="25"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5" name="Straight Connector 67"/>
            <p:cNvCxnSpPr>
              <a:stCxn id="40" idx="0"/>
              <a:endCxn id="24"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6" name="Straight Connector 70"/>
            <p:cNvCxnSpPr>
              <a:stCxn id="16" idx="0"/>
              <a:endCxn id="33"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47" name="Straight Connector 79"/>
            <p:cNvCxnSpPr>
              <a:stCxn id="18" idx="1"/>
              <a:endCxn id="17"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4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49"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50" name="Straight Connector 98"/>
            <p:cNvCxnSpPr>
              <a:stCxn id="49" idx="2"/>
              <a:endCxn id="19"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51" name="Straight Connector 101"/>
            <p:cNvCxnSpPr>
              <a:stCxn id="48" idx="2"/>
              <a:endCxn id="18"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52" name="Straight Connector 104"/>
            <p:cNvCxnSpPr>
              <a:stCxn id="48" idx="3"/>
              <a:endCxn id="49"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53"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58"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59"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60"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61"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62"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63"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65"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66" name="Straight Connector 127"/>
            <p:cNvCxnSpPr>
              <a:stCxn id="64" idx="3"/>
              <a:endCxn id="65"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67"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68" name="圆角矩形 67"/>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70"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71" name="图片 7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72" name="图片 7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73" name="图片 72"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pic>
          <p:nvPicPr>
            <p:cNvPr id="74" name="图片 73"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cxnSp>
          <p:nvCxnSpPr>
            <p:cNvPr id="75" name="Straight Connector 79"/>
            <p:cNvCxnSpPr/>
            <p:nvPr/>
          </p:nvCxnSpPr>
          <p:spPr bwMode="gray">
            <a:xfrm flipH="1" flipV="1">
              <a:off x="2389961" y="2836382"/>
              <a:ext cx="1172238" cy="0"/>
            </a:xfrm>
            <a:prstGeom prst="line">
              <a:avLst/>
            </a:prstGeom>
            <a:noFill/>
            <a:ln w="19050" cap="flat" cmpd="sng" algn="ctr">
              <a:solidFill>
                <a:sysClr val="windowText" lastClr="000000"/>
              </a:solidFill>
              <a:prstDash val="solid"/>
              <a:miter lim="800000"/>
            </a:ln>
            <a:effectLst/>
          </p:spPr>
        </p:cxnSp>
      </p:grpSp>
      <p:sp>
        <p:nvSpPr>
          <p:cNvPr id="88" name="矩形 87"/>
          <p:cNvSpPr/>
          <p:nvPr/>
        </p:nvSpPr>
        <p:spPr bwMode="ltGray">
          <a:xfrm>
            <a:off x="882869" y="1233488"/>
            <a:ext cx="4619297" cy="514826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20"/>
          <p:cNvSpPr txBox="1"/>
          <p:nvPr/>
        </p:nvSpPr>
        <p:spPr bwMode="gray">
          <a:xfrm>
            <a:off x="949084" y="1305936"/>
            <a:ext cx="575799" cy="338554"/>
          </a:xfrm>
          <a:prstGeom prst="rect">
            <a:avLst/>
          </a:prstGeom>
          <a:noFill/>
        </p:spPr>
        <p:txBody>
          <a:bodyPr wrap="none" rtlCol="0">
            <a:spAutoFit/>
          </a:bodyPr>
          <a:lstStyle/>
          <a:p>
            <a:pPr fontAlgn="ctr">
              <a:spcBef>
                <a:spcPts val="0"/>
              </a:spcBef>
              <a:spcAft>
                <a:spcPts val="0"/>
              </a:spcAft>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IPv6</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7687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1885379"/>
          </a:xfrm>
        </p:spPr>
        <p:txBody>
          <a:bodyPr/>
          <a:lstStyle/>
          <a:p>
            <a:r>
              <a:rPr lang="en-US" sz="1800" smtClean="0">
                <a:sym typeface="Huawei Sans" panose="020C0503030203020204" pitchFamily="34" charset="0"/>
              </a:rPr>
              <a:t>The Internet Control Message Protocol version 6 (ICMPv6) is one of the basic IPv6 protocols.</a:t>
            </a:r>
            <a:endParaRPr lang="en-US" altLang="zh-CN" sz="1800" smtClean="0">
              <a:sym typeface="Huawei Sans" panose="020C0503030203020204" pitchFamily="34" charset="0"/>
            </a:endParaRPr>
          </a:p>
          <a:p>
            <a:r>
              <a:rPr lang="en-US" sz="1800" smtClean="0">
                <a:sym typeface="Huawei Sans" panose="020C0503030203020204" pitchFamily="34" charset="0"/>
              </a:rPr>
              <a:t>ICMPv6 messages are widely used in other protocols, such as NDP and path MTU discovery.</a:t>
            </a:r>
          </a:p>
          <a:p>
            <a:r>
              <a:rPr lang="en-US" sz="1800" smtClean="0">
                <a:sym typeface="Huawei Sans" panose="020C0503030203020204" pitchFamily="34" charset="0"/>
              </a:rPr>
              <a:t>ICMPv6 controls key IPv6 processes, such as address autoconfiguration, address resolution, address conflict detection, route selection, and error control.</a:t>
            </a:r>
          </a:p>
          <a:p>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ICMPv6</a:t>
            </a:r>
            <a:endParaRPr lang="en-US" altLang="zh-CN" dirty="0">
              <a:sym typeface="Huawei Sans" panose="020C0503030203020204" pitchFamily="34" charset="0"/>
            </a:endParaRPr>
          </a:p>
        </p:txBody>
      </p:sp>
      <p:cxnSp>
        <p:nvCxnSpPr>
          <p:cNvPr id="36" name="直接连接符 35"/>
          <p:cNvCxnSpPr/>
          <p:nvPr/>
        </p:nvCxnSpPr>
        <p:spPr bwMode="gray">
          <a:xfrm>
            <a:off x="977462" y="3531468"/>
            <a:ext cx="0" cy="200222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10704786" y="3531468"/>
            <a:ext cx="0" cy="200222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867390" y="4391637"/>
            <a:ext cx="541201" cy="442800"/>
          </a:xfrm>
          <a:prstGeom prst="rect">
            <a:avLst/>
          </a:prstGeom>
          <a:noFill/>
        </p:spPr>
      </p:pic>
      <p:pic>
        <p:nvPicPr>
          <p:cNvPr id="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01318" y="4391637"/>
            <a:ext cx="541201" cy="442800"/>
          </a:xfrm>
          <a:prstGeom prst="rect">
            <a:avLst/>
          </a:prstGeom>
          <a:noFill/>
        </p:spPr>
      </p:pic>
      <p:cxnSp>
        <p:nvCxnSpPr>
          <p:cNvPr id="6" name="直接连接符 5"/>
          <p:cNvCxnSpPr>
            <a:stCxn id="4" idx="3"/>
            <a:endCxn id="5" idx="1"/>
          </p:cNvCxnSpPr>
          <p:nvPr/>
        </p:nvCxnSpPr>
        <p:spPr bwMode="gray">
          <a:xfrm>
            <a:off x="3408591" y="4613037"/>
            <a:ext cx="22927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12"/>
          <p:cNvSpPr>
            <a:spLocks noChangeArrowheads="1"/>
          </p:cNvSpPr>
          <p:nvPr/>
        </p:nvSpPr>
        <p:spPr bwMode="gray">
          <a:xfrm>
            <a:off x="2838639" y="415084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312"/>
          <p:cNvSpPr>
            <a:spLocks noChangeArrowheads="1"/>
          </p:cNvSpPr>
          <p:nvPr/>
        </p:nvSpPr>
        <p:spPr bwMode="gray">
          <a:xfrm>
            <a:off x="5673866" y="415091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ectangle 312"/>
          <p:cNvSpPr>
            <a:spLocks noChangeArrowheads="1"/>
          </p:cNvSpPr>
          <p:nvPr/>
        </p:nvSpPr>
        <p:spPr bwMode="gray">
          <a:xfrm>
            <a:off x="3229738" y="43655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descr="PC.png"/>
          <p:cNvPicPr>
            <a:picLocks noChangeAspect="1"/>
          </p:cNvPicPr>
          <p:nvPr/>
        </p:nvPicPr>
        <p:blipFill>
          <a:blip r:embed="rId4" cstate="print"/>
          <a:stretch>
            <a:fillRect/>
          </a:stretch>
        </p:blipFill>
        <p:spPr bwMode="gray">
          <a:xfrm>
            <a:off x="688866" y="4420437"/>
            <a:ext cx="539063" cy="414000"/>
          </a:xfrm>
          <a:prstGeom prst="rect">
            <a:avLst/>
          </a:prstGeom>
        </p:spPr>
      </p:pic>
      <p:pic>
        <p:nvPicPr>
          <p:cNvPr id="1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329960" y="4406793"/>
            <a:ext cx="541201" cy="442800"/>
          </a:xfrm>
          <a:prstGeom prst="rect">
            <a:avLst/>
          </a:prstGeom>
          <a:noFill/>
        </p:spPr>
      </p:pic>
      <p:cxnSp>
        <p:nvCxnSpPr>
          <p:cNvPr id="14" name="直接连接符 13"/>
          <p:cNvCxnSpPr>
            <a:stCxn id="5" idx="3"/>
            <a:endCxn id="13" idx="1"/>
          </p:cNvCxnSpPr>
          <p:nvPr/>
        </p:nvCxnSpPr>
        <p:spPr bwMode="gray">
          <a:xfrm>
            <a:off x="6242519" y="4613037"/>
            <a:ext cx="2087441" cy="151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312"/>
          <p:cNvSpPr>
            <a:spLocks noChangeArrowheads="1"/>
          </p:cNvSpPr>
          <p:nvPr/>
        </p:nvSpPr>
        <p:spPr bwMode="gray">
          <a:xfrm>
            <a:off x="771729" y="415084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p:cNvCxnSpPr>
            <a:stCxn id="11" idx="3"/>
            <a:endCxn id="4" idx="1"/>
          </p:cNvCxnSpPr>
          <p:nvPr/>
        </p:nvCxnSpPr>
        <p:spPr bwMode="gray">
          <a:xfrm flipV="1">
            <a:off x="1227929" y="4613037"/>
            <a:ext cx="16394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312"/>
          <p:cNvSpPr>
            <a:spLocks noChangeArrowheads="1"/>
          </p:cNvSpPr>
          <p:nvPr/>
        </p:nvSpPr>
        <p:spPr bwMode="gray">
          <a:xfrm>
            <a:off x="8299301" y="415091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ectangle 312"/>
          <p:cNvSpPr>
            <a:spLocks noChangeArrowheads="1"/>
          </p:cNvSpPr>
          <p:nvPr/>
        </p:nvSpPr>
        <p:spPr bwMode="gray">
          <a:xfrm>
            <a:off x="4905143" y="43655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le 312"/>
          <p:cNvSpPr>
            <a:spLocks noChangeArrowheads="1"/>
          </p:cNvSpPr>
          <p:nvPr/>
        </p:nvSpPr>
        <p:spPr bwMode="gray">
          <a:xfrm>
            <a:off x="6050853" y="43655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ectangle 312"/>
          <p:cNvSpPr>
            <a:spLocks noChangeArrowheads="1"/>
          </p:cNvSpPr>
          <p:nvPr/>
        </p:nvSpPr>
        <p:spPr bwMode="gray">
          <a:xfrm>
            <a:off x="7549277" y="43655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ectangle 312"/>
          <p:cNvSpPr>
            <a:spLocks noChangeArrowheads="1"/>
          </p:cNvSpPr>
          <p:nvPr/>
        </p:nvSpPr>
        <p:spPr bwMode="gray">
          <a:xfrm>
            <a:off x="2016555" y="43655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ectangle 312"/>
          <p:cNvSpPr>
            <a:spLocks noChangeArrowheads="1"/>
          </p:cNvSpPr>
          <p:nvPr/>
        </p:nvSpPr>
        <p:spPr bwMode="gray">
          <a:xfrm>
            <a:off x="10402706" y="415084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a:stCxn id="13" idx="3"/>
            <a:endCxn id="30" idx="1"/>
          </p:cNvCxnSpPr>
          <p:nvPr/>
        </p:nvCxnSpPr>
        <p:spPr bwMode="gray">
          <a:xfrm flipV="1">
            <a:off x="8871161" y="4627437"/>
            <a:ext cx="1448682" cy="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977462" y="3846786"/>
            <a:ext cx="9727324" cy="47297"/>
          </a:xfrm>
          <a:prstGeom prst="straightConnector1">
            <a:avLst/>
          </a:prstGeom>
          <a:ln>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Rectangle 312"/>
          <p:cNvSpPr>
            <a:spLocks noChangeArrowheads="1"/>
          </p:cNvSpPr>
          <p:nvPr/>
        </p:nvSpPr>
        <p:spPr bwMode="gray">
          <a:xfrm>
            <a:off x="2610949" y="3251471"/>
            <a:ext cx="6974614" cy="68750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ICMPv6 is indispensable in each network communication phase.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29" descr="PC.png"/>
          <p:cNvPicPr>
            <a:picLocks noChangeAspect="1"/>
          </p:cNvPicPr>
          <p:nvPr/>
        </p:nvPicPr>
        <p:blipFill>
          <a:blip r:embed="rId4" cstate="print"/>
          <a:stretch>
            <a:fillRect/>
          </a:stretch>
        </p:blipFill>
        <p:spPr bwMode="gray">
          <a:xfrm>
            <a:off x="10319843" y="4420437"/>
            <a:ext cx="539063" cy="414000"/>
          </a:xfrm>
          <a:prstGeom prst="rect">
            <a:avLst/>
          </a:prstGeom>
        </p:spPr>
      </p:pic>
    </p:spTree>
    <p:extLst>
      <p:ext uri="{BB962C8B-B14F-4D97-AF65-F5344CB8AC3E}">
        <p14:creationId xmlns:p14="http://schemas.microsoft.com/office/powerpoint/2010/main" val="19831064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bwMode="gray">
          <a:xfrm>
            <a:off x="6093868" y="1242453"/>
            <a:ext cx="5664184" cy="4680000"/>
          </a:xfrm>
        </p:spPr>
        <p:txBody>
          <a:bodyPr/>
          <a:lstStyle/>
          <a:p>
            <a:pPr marL="0" indent="0">
              <a:buNone/>
            </a:pPr>
            <a:r>
              <a:rPr lang="en-US" altLang="zh-CN" sz="2000" dirty="0" smtClean="0">
                <a:sym typeface="Huawei Sans" panose="020C0503030203020204" pitchFamily="34" charset="0"/>
              </a:rPr>
              <a:t>IPv6 networks support static and dynamic routing protocols.</a:t>
            </a:r>
          </a:p>
          <a:p>
            <a:pPr lvl="1"/>
            <a:r>
              <a:rPr lang="en-US" altLang="zh-CN" sz="1800" dirty="0" smtClean="0">
                <a:sym typeface="Huawei Sans" panose="020C0503030203020204" pitchFamily="34" charset="0"/>
              </a:rPr>
              <a:t>Static route:</a:t>
            </a:r>
          </a:p>
          <a:p>
            <a:pPr lvl="2"/>
            <a:r>
              <a:rPr lang="en-US" altLang="zh-CN" sz="1600" dirty="0" smtClean="0">
                <a:sym typeface="Huawei Sans" panose="020C0503030203020204" pitchFamily="34" charset="0"/>
              </a:rPr>
              <a:t>The method of configuring an IPv6 static route is the same as that of configuring an IPv4 static route.</a:t>
            </a:r>
          </a:p>
          <a:p>
            <a:pPr lvl="1"/>
            <a:r>
              <a:rPr lang="en-US" altLang="zh-CN" sz="1800" dirty="0" smtClean="0">
                <a:sym typeface="Huawei Sans" panose="020C0503030203020204" pitchFamily="34" charset="0"/>
              </a:rPr>
              <a:t>Dynamic routing protocols:</a:t>
            </a:r>
          </a:p>
          <a:p>
            <a:pPr lvl="2"/>
            <a:r>
              <a:rPr lang="en-US" altLang="zh-CN" sz="1600" dirty="0" smtClean="0">
                <a:sym typeface="Huawei Sans" panose="020C0503030203020204" pitchFamily="34" charset="0"/>
              </a:rPr>
              <a:t>OSPFv3</a:t>
            </a:r>
          </a:p>
          <a:p>
            <a:pPr lvl="2"/>
            <a:r>
              <a:rPr lang="en-US" altLang="zh-CN" sz="1600" dirty="0" smtClean="0">
                <a:sym typeface="Huawei Sans" panose="020C0503030203020204" pitchFamily="34" charset="0"/>
              </a:rPr>
              <a:t>IS-IS</a:t>
            </a:r>
          </a:p>
          <a:p>
            <a:pPr lvl="2"/>
            <a:r>
              <a:rPr lang="en-US" altLang="zh-CN" sz="1600" dirty="0" smtClean="0">
                <a:sym typeface="Huawei Sans" panose="020C0503030203020204" pitchFamily="34" charset="0"/>
              </a:rPr>
              <a:t>BGP4+</a:t>
            </a:r>
          </a:p>
          <a:p>
            <a:endParaRPr lang="zh-CN" altLang="en-US" sz="2000" dirty="0"/>
          </a:p>
        </p:txBody>
      </p:sp>
      <p:sp>
        <p:nvSpPr>
          <p:cNvPr id="2" name="标题 1"/>
          <p:cNvSpPr>
            <a:spLocks noGrp="1"/>
          </p:cNvSpPr>
          <p:nvPr>
            <p:ph type="title"/>
          </p:nvPr>
        </p:nvSpPr>
        <p:spPr bwMode="gray"/>
        <p:txBody>
          <a:bodyPr/>
          <a:lstStyle/>
          <a:p>
            <a:r>
              <a:rPr lang="en-US" smtClean="0">
                <a:sym typeface="Huawei Sans" panose="020C0503030203020204" pitchFamily="34" charset="0"/>
              </a:rPr>
              <a:t>IPv6 Routing</a:t>
            </a:r>
            <a:endParaRPr lang="en-US" altLang="zh-CN" dirty="0">
              <a:sym typeface="Huawei Sans" panose="020C0503030203020204" pitchFamily="34" charset="0"/>
            </a:endParaRPr>
          </a:p>
        </p:txBody>
      </p:sp>
      <p:grpSp>
        <p:nvGrpSpPr>
          <p:cNvPr id="3" name="组合 2"/>
          <p:cNvGrpSpPr/>
          <p:nvPr/>
        </p:nvGrpSpPr>
        <p:grpSpPr bwMode="gray">
          <a:xfrm>
            <a:off x="488438" y="1462172"/>
            <a:ext cx="5463495" cy="4739508"/>
            <a:chOff x="1093557" y="1462172"/>
            <a:chExt cx="5463495" cy="4739508"/>
          </a:xfrm>
        </p:grpSpPr>
        <p:cxnSp>
          <p:nvCxnSpPr>
            <p:cNvPr id="4"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9"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10" name="Straight Connector 76"/>
            <p:cNvCxnSpPr/>
            <p:nvPr/>
          </p:nvCxnSpPr>
          <p:spPr bwMode="gray">
            <a:xfrm>
              <a:off x="1093557" y="2661138"/>
              <a:ext cx="4611636" cy="0"/>
            </a:xfrm>
            <a:prstGeom prst="line">
              <a:avLst/>
            </a:prstGeom>
            <a:noFill/>
            <a:ln w="19050" cap="flat" cmpd="sng" algn="ctr">
              <a:solidFill>
                <a:srgbClr val="8BC9A0"/>
              </a:solidFill>
              <a:prstDash val="sysDot"/>
              <a:miter lim="800000"/>
            </a:ln>
            <a:effectLst/>
          </p:spPr>
        </p:cxnSp>
        <p:cxnSp>
          <p:nvCxnSpPr>
            <p:cNvPr id="13" name="Straight Connector 80"/>
            <p:cNvCxnSpPr/>
            <p:nvPr/>
          </p:nvCxnSpPr>
          <p:spPr bwMode="gray">
            <a:xfrm>
              <a:off x="1093557" y="4512991"/>
              <a:ext cx="4611636" cy="0"/>
            </a:xfrm>
            <a:prstGeom prst="line">
              <a:avLst/>
            </a:prstGeom>
            <a:noFill/>
            <a:ln w="19050" cap="flat" cmpd="sng" algn="ctr">
              <a:solidFill>
                <a:srgbClr val="8BC9A0"/>
              </a:solidFill>
              <a:prstDash val="sysDot"/>
              <a:miter lim="800000"/>
            </a:ln>
            <a:effectLst/>
          </p:spPr>
        </p:cxnSp>
        <p:cxnSp>
          <p:nvCxnSpPr>
            <p:cNvPr id="14" name="Straight Connector 81"/>
            <p:cNvCxnSpPr/>
            <p:nvPr/>
          </p:nvCxnSpPr>
          <p:spPr bwMode="gray">
            <a:xfrm>
              <a:off x="1093557" y="6201680"/>
              <a:ext cx="4611636" cy="0"/>
            </a:xfrm>
            <a:prstGeom prst="line">
              <a:avLst/>
            </a:prstGeom>
            <a:noFill/>
            <a:ln w="19050" cap="flat" cmpd="sng" algn="ctr">
              <a:solidFill>
                <a:srgbClr val="8BC9A0"/>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16" name="Straight Connector 74"/>
            <p:cNvCxnSpPr>
              <a:stCxn id="15" idx="0"/>
              <a:endCxn id="43"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21" name="Straight Connector 13"/>
            <p:cNvCxnSpPr>
              <a:stCxn id="19" idx="3"/>
              <a:endCxn id="20"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24" name="Straight Connector 16"/>
            <p:cNvCxnSpPr>
              <a:stCxn id="22" idx="3"/>
              <a:endCxn id="23"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pic>
          <p:nvPicPr>
            <p:cNvPr id="27"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29" name="Straight Connector 29"/>
            <p:cNvCxnSpPr>
              <a:stCxn id="27" idx="3"/>
              <a:endCxn id="28"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30" name="Straight Connector 30"/>
            <p:cNvCxnSpPr>
              <a:stCxn id="22" idx="0"/>
              <a:endCxn id="19"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37" name="Straight Connector 34"/>
            <p:cNvCxnSpPr>
              <a:stCxn id="35" idx="0"/>
              <a:endCxn id="22"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426149" y="5011267"/>
              <a:ext cx="261965" cy="61979"/>
              <a:chOff x="559282" y="6488261"/>
              <a:chExt cx="261965" cy="61979"/>
            </a:xfrm>
            <a:solidFill>
              <a:sysClr val="window" lastClr="FFFFFF">
                <a:lumMod val="50000"/>
              </a:sysClr>
            </a:solidFill>
          </p:grpSpPr>
          <p:sp>
            <p:nvSpPr>
              <p:cNvPr id="89"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2"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43"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44" name="Group 54"/>
            <p:cNvGrpSpPr/>
            <p:nvPr/>
          </p:nvGrpSpPr>
          <p:grpSpPr bwMode="gray">
            <a:xfrm>
              <a:off x="4440655" y="5011267"/>
              <a:ext cx="261965" cy="61979"/>
              <a:chOff x="559282" y="6488261"/>
              <a:chExt cx="261965" cy="61979"/>
            </a:xfrm>
            <a:solidFill>
              <a:sysClr val="window" lastClr="FFFFFF">
                <a:lumMod val="50000"/>
              </a:sysClr>
            </a:solidFill>
          </p:grpSpPr>
          <p:sp>
            <p:nvSpPr>
              <p:cNvPr id="86"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5" name="Straight Connector 58"/>
            <p:cNvCxnSpPr>
              <a:stCxn id="42" idx="0"/>
              <a:endCxn id="27"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46" name="Straight Connector 61"/>
            <p:cNvCxnSpPr>
              <a:stCxn id="43" idx="0"/>
              <a:endCxn id="28"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47" name="Straight Connector 64"/>
            <p:cNvCxnSpPr>
              <a:stCxn id="42" idx="0"/>
              <a:endCxn id="28"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8" name="Straight Connector 67"/>
            <p:cNvCxnSpPr>
              <a:stCxn id="43" idx="0"/>
              <a:endCxn id="27"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49" name="Straight Connector 70"/>
            <p:cNvCxnSpPr>
              <a:stCxn id="17" idx="0"/>
              <a:endCxn id="36"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50" name="Straight Connector 79"/>
            <p:cNvCxnSpPr>
              <a:stCxn id="19" idx="1"/>
              <a:endCxn id="18"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5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53" name="Straight Connector 98"/>
            <p:cNvCxnSpPr>
              <a:stCxn id="52" idx="2"/>
              <a:endCxn id="20"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54" name="Straight Connector 101"/>
            <p:cNvCxnSpPr>
              <a:stCxn id="51" idx="2"/>
              <a:endCxn id="19"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55" name="Straight Connector 104"/>
            <p:cNvCxnSpPr>
              <a:stCxn id="51" idx="3"/>
              <a:endCxn id="52"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56"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61"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62"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63"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64"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65"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71"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7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74" name="Straight Connector 127"/>
            <p:cNvCxnSpPr>
              <a:stCxn id="72" idx="3"/>
              <a:endCxn id="73"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75"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76" name="圆角矩形 75"/>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80"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81" name="图片 8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82" name="图片 8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83" name="图片 82"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pic>
          <p:nvPicPr>
            <p:cNvPr id="85" name="图片 84"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cxnSp>
          <p:nvCxnSpPr>
            <p:cNvPr id="128" name="Straight Connector 79"/>
            <p:cNvCxnSpPr/>
            <p:nvPr/>
          </p:nvCxnSpPr>
          <p:spPr bwMode="gray">
            <a:xfrm flipH="1" flipV="1">
              <a:off x="2389961" y="2836382"/>
              <a:ext cx="1172238" cy="0"/>
            </a:xfrm>
            <a:prstGeom prst="line">
              <a:avLst/>
            </a:prstGeom>
            <a:noFill/>
            <a:ln w="19050" cap="flat" cmpd="sng" algn="ctr">
              <a:solidFill>
                <a:sysClr val="windowText" lastClr="000000"/>
              </a:solidFill>
              <a:prstDash val="solid"/>
              <a:miter lim="800000"/>
            </a:ln>
            <a:effectLst/>
          </p:spPr>
        </p:cxnSp>
        <p:sp>
          <p:nvSpPr>
            <p:cNvPr id="191" name="TextBox 20"/>
            <p:cNvSpPr txBox="1"/>
            <p:nvPr/>
          </p:nvSpPr>
          <p:spPr bwMode="gray">
            <a:xfrm>
              <a:off x="5428217" y="2999506"/>
              <a:ext cx="965329" cy="1107996"/>
            </a:xfrm>
            <a:prstGeom prst="rect">
              <a:avLst/>
            </a:prstGeom>
            <a:noFill/>
          </p:spPr>
          <p:txBody>
            <a:bodyPr wrap="none" rtlCol="0">
              <a:spAutoFit/>
            </a:bodyPr>
            <a:lstStyle/>
            <a:p>
              <a:pPr fontAlgn="ctr">
                <a:lnSpc>
                  <a:spcPct val="150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OSPFv3</a:t>
              </a:r>
            </a:p>
            <a:p>
              <a:pPr fontAlgn="ctr">
                <a:lnSpc>
                  <a:spcPct val="150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IS-IS (IPv6)</a:t>
              </a:r>
            </a:p>
            <a:p>
              <a:pPr fontAlgn="ctr">
                <a:lnSpc>
                  <a:spcPct val="150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BGP4+</a:t>
              </a:r>
            </a:p>
            <a:p>
              <a:pPr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2" name="Straight Connector 76"/>
            <p:cNvCxnSpPr/>
            <p:nvPr/>
          </p:nvCxnSpPr>
          <p:spPr bwMode="gray">
            <a:xfrm>
              <a:off x="1093557" y="1772968"/>
              <a:ext cx="4611636" cy="0"/>
            </a:xfrm>
            <a:prstGeom prst="line">
              <a:avLst/>
            </a:prstGeom>
            <a:noFill/>
            <a:ln w="19050" cap="flat" cmpd="sng" algn="ctr">
              <a:solidFill>
                <a:srgbClr val="8BC9A0"/>
              </a:solidFill>
              <a:prstDash val="sysDot"/>
              <a:miter lim="800000"/>
            </a:ln>
            <a:effectLst/>
          </p:spPr>
        </p:cxnSp>
        <p:sp>
          <p:nvSpPr>
            <p:cNvPr id="194" name="TextBox 20"/>
            <p:cNvSpPr txBox="1"/>
            <p:nvPr/>
          </p:nvSpPr>
          <p:spPr bwMode="gray">
            <a:xfrm>
              <a:off x="5428217" y="1848065"/>
              <a:ext cx="1128835" cy="830997"/>
            </a:xfrm>
            <a:prstGeom prst="rect">
              <a:avLst/>
            </a:prstGeom>
            <a:noFill/>
          </p:spPr>
          <p:txBody>
            <a:bodyPr wrap="none" rtlCol="0">
              <a:spAutoFit/>
            </a:bodyPr>
            <a:lstStyle/>
            <a:p>
              <a:pPr fontAlgn="ctr">
                <a:lnSpc>
                  <a:spcPct val="150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Static routing</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BGP4+</a:t>
              </a:r>
            </a:p>
            <a:p>
              <a:pPr fontAlgn="ctr">
                <a:spcBef>
                  <a:spcPts val="0"/>
                </a:spcBef>
                <a:spcAft>
                  <a:spcPts val="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90" name="直接箭头连接符 189"/>
          <p:cNvCxnSpPr/>
          <p:nvPr/>
        </p:nvCxnSpPr>
        <p:spPr bwMode="gray">
          <a:xfrm>
            <a:off x="4800204" y="2711331"/>
            <a:ext cx="0" cy="180166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3" name="直接箭头连接符 192"/>
          <p:cNvCxnSpPr/>
          <p:nvPr/>
        </p:nvCxnSpPr>
        <p:spPr bwMode="gray">
          <a:xfrm>
            <a:off x="4800204" y="1788734"/>
            <a:ext cx="0" cy="84912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7007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smtClean="0">
                <a:sym typeface="Huawei Sans" panose="020C0503030203020204" pitchFamily="34" charset="0"/>
              </a:rPr>
              <a:t>(Multiple) Which of the following statements about Layer 2 interfaces of switches are true?(     )</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Layer 2 interfaces on switches include access, trunk, and hybrid interfaces.</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An access interface can be added to only one VLAN.</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By default, a trunk interface allows traffic from VLAN 1 to pass through and sends untagged packets.</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On a hybrid interface, you can run a command to specify whether the packets sent from a specified VLAN carry VLAN tags.	</a:t>
            </a:r>
          </a:p>
          <a:p>
            <a:r>
              <a:rPr lang="en-US" sz="1600" dirty="0" smtClean="0">
                <a:sym typeface="Huawei Sans" panose="020C0503030203020204" pitchFamily="34" charset="0"/>
              </a:rPr>
              <a:t>(Multiple) What are advantages of Ethernet link aggregation?(     )</a:t>
            </a:r>
            <a:endParaRPr lang="en-US" altLang="zh-CN" sz="1600" dirty="0" smtClean="0">
              <a:sym typeface="Huawei Sans" panose="020C0503030203020204" pitchFamily="34" charset="0"/>
            </a:endParaRPr>
          </a:p>
          <a:p>
            <a:pPr lvl="1"/>
            <a:r>
              <a:rPr lang="en-US" sz="1400" dirty="0" smtClean="0">
                <a:sym typeface="Huawei Sans" panose="020C0503030203020204" pitchFamily="34" charset="0"/>
              </a:rPr>
              <a:t>Improved bandwidth: The maximum bandwidth of a link aggregation group (LAG) is the combined bandwidth of all member links. </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Improved reliability: If an active link is faulty, traffic can be switched to other available member links.</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Load balancing: The traffic load can be balanced among the active member links in a LAG.</a:t>
            </a:r>
            <a:endParaRPr lang="en-US" altLang="zh-CN" sz="1400" dirty="0" smtClean="0">
              <a:sym typeface="Huawei Sans" panose="020C0503030203020204" pitchFamily="34" charset="0"/>
            </a:endParaRPr>
          </a:p>
          <a:p>
            <a:pPr lvl="1"/>
            <a:r>
              <a:rPr lang="en-US" sz="1400" dirty="0" smtClean="0">
                <a:sym typeface="Huawei Sans" panose="020C0503030203020204" pitchFamily="34" charset="0"/>
              </a:rPr>
              <a:t>Intelligent optimization: The number of active interfaces can be automatically adjusted based on the traffic volume.</a:t>
            </a:r>
            <a:endParaRPr lang="en-US" altLang="zh-CN" sz="1400" dirty="0" smtClean="0">
              <a:sym typeface="Huawei Sans" panose="020C0503030203020204" pitchFamily="34" charset="0"/>
            </a:endParaRPr>
          </a:p>
          <a:p>
            <a:pPr lvl="1"/>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5561347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sym typeface="Huawei Sans" panose="020C0503030203020204" pitchFamily="34" charset="0"/>
              </a:rPr>
              <a:t>This course describes typical application scenarios of campus network technologies, including Ethernet switching basics, wireless access, network reliability, network service and management, routing and network reachability, network security, and VPN.</a:t>
            </a:r>
            <a:endParaRPr lang="en-US" altLang="zh-CN" smtClean="0">
              <a:sym typeface="Huawei Sans" panose="020C0503030203020204" pitchFamily="34" charset="0"/>
            </a:endParaRPr>
          </a:p>
          <a:p>
            <a:r>
              <a:rPr lang="en-US" smtClean="0">
                <a:sym typeface="Huawei Sans" panose="020C0503030203020204" pitchFamily="34" charset="0"/>
              </a:rPr>
              <a:t>This document cannot list all technologies used on campus networks. After completing this course, you will be able to understand the typical architecture of campus networks and the application of typical technologies on campus networks. This will help you continue to learn the following courses.</a:t>
            </a:r>
            <a:endParaRPr lang="en-US" altLang="zh-CN" smtClean="0">
              <a:sym typeface="Huawei Sans" panose="020C0503030203020204" pitchFamily="34" charset="0"/>
            </a:endParaRPr>
          </a:p>
          <a:p>
            <a:r>
              <a:rPr lang="en-US" smtClean="0">
                <a:sym typeface="Huawei Sans" panose="020C0503030203020204" pitchFamily="34" charset="0"/>
              </a:rPr>
              <a:t>In subsequent courses, we will discuss key technologies of campus networks to lay a solid foundation for learning campus network solutions in the future.</a:t>
            </a:r>
            <a:endParaRPr lang="en-US" altLang="zh-CN" dirty="0">
              <a:sym typeface="Huawei Sans" panose="020C0503030203020204" pitchFamily="34" charset="0"/>
            </a:endParaRPr>
          </a:p>
        </p:txBody>
      </p:sp>
    </p:spTree>
    <p:extLst>
      <p:ext uri="{BB962C8B-B14F-4D97-AF65-F5344CB8AC3E}">
        <p14:creationId xmlns:p14="http://schemas.microsoft.com/office/powerpoint/2010/main" val="22592153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043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标题 46"/>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Many Campuses Exist in a City </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等腰三角形 47"/>
          <p:cNvSpPr/>
          <p:nvPr/>
        </p:nvSpPr>
        <p:spPr bwMode="gray">
          <a:xfrm rot="10800000" flipV="1">
            <a:off x="1841633" y="3826408"/>
            <a:ext cx="8508734" cy="255858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等腰三角形 48"/>
          <p:cNvSpPr/>
          <p:nvPr/>
        </p:nvSpPr>
        <p:spPr bwMode="gray">
          <a:xfrm flipV="1">
            <a:off x="1841633" y="1284922"/>
            <a:ext cx="8508734" cy="255858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等腰三角形 49"/>
          <p:cNvSpPr/>
          <p:nvPr/>
        </p:nvSpPr>
        <p:spPr bwMode="gray">
          <a:xfrm rot="16200000" flipH="1" flipV="1">
            <a:off x="151753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等腰三角形 50"/>
          <p:cNvSpPr/>
          <p:nvPr/>
        </p:nvSpPr>
        <p:spPr bwMode="gray">
          <a:xfrm rot="5400000" flipV="1">
            <a:off x="5913918" y="1791604"/>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buClr>
                <a:srgbClr val="CC9900"/>
              </a:buClr>
              <a:buFont typeface="Wingdings" pitchFamily="2" charset="2"/>
              <a:buChar char="n"/>
            </a:pPr>
            <a:endParaRPr lang="en-US" altLang="zh-CN"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54">
            <a:hlinkClick r:id="" action="ppaction://noaction"/>
          </p:cNvPr>
          <p:cNvSpPr txBox="1"/>
          <p:nvPr/>
        </p:nvSpPr>
        <p:spPr bwMode="gray">
          <a:xfrm>
            <a:off x="3398530" y="3358284"/>
            <a:ext cx="1102400" cy="453183"/>
          </a:xfrm>
          <a:prstGeom prst="rect">
            <a:avLst/>
          </a:prstGeom>
          <a:noFill/>
        </p:spPr>
        <p:txBody>
          <a:bodyPr wrap="none" lIns="72000" tIns="72000" rIns="72000" bIns="72000" anchor="ctr" anchorCtr="0">
            <a:spAutoFit/>
          </a:bodyPr>
          <a:lstStyle/>
          <a:p>
            <a:pPr algn="r" defTabSz="457231" fontAlgn="ctr">
              <a:spcBef>
                <a:spcPts val="0"/>
              </a:spcBef>
              <a:spcAft>
                <a:spcPts val="0"/>
              </a:spcAft>
              <a:defRPr/>
            </a:pPr>
            <a:r>
              <a:rPr lang="en-US" sz="2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5h&amp;22h</a:t>
            </a:r>
            <a:endParaRPr lang="en-US" sz="20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55">
            <a:hlinkClick r:id="" action="ppaction://noaction"/>
          </p:cNvPr>
          <p:cNvSpPr txBox="1"/>
          <p:nvPr/>
        </p:nvSpPr>
        <p:spPr bwMode="gray">
          <a:xfrm>
            <a:off x="5658677" y="2352496"/>
            <a:ext cx="833095" cy="514610"/>
          </a:xfrm>
          <a:prstGeom prst="rect">
            <a:avLst/>
          </a:prstGeom>
          <a:noFill/>
        </p:spPr>
        <p:txBody>
          <a:bodyPr wrap="none" lIns="72000" tIns="72000" rIns="72000" bIns="72000" anchor="ctr" anchorCtr="0">
            <a:spAutoFit/>
          </a:bodyPr>
          <a:lstStyle/>
          <a:p>
            <a:pPr algn="ctr" defTabSz="914034" fontAlgn="ctr">
              <a:lnSpc>
                <a:spcPct val="120000"/>
              </a:lnSpc>
              <a:buClr>
                <a:srgbClr val="CC9900"/>
              </a:buClr>
              <a:defRPr/>
            </a:pPr>
            <a:r>
              <a:rPr lang="en-US" sz="19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90%+</a:t>
            </a:r>
            <a:endParaRPr lang="en-US" sz="19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56">
            <a:hlinkClick r:id="" action="ppaction://noaction"/>
          </p:cNvPr>
          <p:cNvSpPr txBox="1"/>
          <p:nvPr/>
        </p:nvSpPr>
        <p:spPr bwMode="gray">
          <a:xfrm>
            <a:off x="7566839" y="3327570"/>
            <a:ext cx="833094" cy="514610"/>
          </a:xfrm>
          <a:prstGeom prst="rect">
            <a:avLst/>
          </a:prstGeom>
          <a:noFill/>
        </p:spPr>
        <p:txBody>
          <a:bodyPr wrap="none" lIns="72000" tIns="72000" rIns="72000" bIns="72000" anchor="ctr" anchorCtr="0">
            <a:spAutoFit/>
          </a:bodyPr>
          <a:lstStyle/>
          <a:p>
            <a:pPr defTabSz="914034" fontAlgn="ctr">
              <a:lnSpc>
                <a:spcPct val="120000"/>
              </a:lnSpc>
              <a:buClr>
                <a:srgbClr val="CC9900"/>
              </a:buClr>
              <a:defRPr/>
            </a:pPr>
            <a:r>
              <a:rPr lang="en-US" sz="19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80%+</a:t>
            </a:r>
            <a:endParaRPr lang="en-US" sz="19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57">
            <a:hlinkClick r:id="" action="ppaction://noaction"/>
          </p:cNvPr>
          <p:cNvSpPr txBox="1"/>
          <p:nvPr/>
        </p:nvSpPr>
        <p:spPr bwMode="gray">
          <a:xfrm>
            <a:off x="5658677" y="4909966"/>
            <a:ext cx="833095" cy="514610"/>
          </a:xfrm>
          <a:prstGeom prst="rect">
            <a:avLst/>
          </a:prstGeom>
          <a:noFill/>
        </p:spPr>
        <p:txBody>
          <a:bodyPr wrap="none" lIns="72000" tIns="72000" rIns="72000" bIns="72000" anchor="ctr" anchorCtr="0">
            <a:spAutoFit/>
          </a:bodyPr>
          <a:lstStyle/>
          <a:p>
            <a:pPr algn="ctr" defTabSz="914034" fontAlgn="ctr">
              <a:lnSpc>
                <a:spcPct val="120000"/>
              </a:lnSpc>
              <a:buClr>
                <a:srgbClr val="CC9900"/>
              </a:buClr>
              <a:defRPr/>
            </a:pPr>
            <a:r>
              <a:rPr lang="en-US" sz="1999"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90%+</a:t>
            </a:r>
            <a:endParaRPr lang="en-US" sz="19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43224" y="2993829"/>
            <a:ext cx="2664000" cy="1776866"/>
          </a:xfrm>
          <a:prstGeom prst="roundRect">
            <a:avLst>
              <a:gd name="adj" fmla="val 50000"/>
            </a:avLst>
          </a:prstGeom>
        </p:spPr>
      </p:pic>
      <p:sp>
        <p:nvSpPr>
          <p:cNvPr id="97" name="Rounded Rectangle 85"/>
          <p:cNvSpPr/>
          <p:nvPr/>
        </p:nvSpPr>
        <p:spPr bwMode="gray">
          <a:xfrm>
            <a:off x="4583609" y="1771112"/>
            <a:ext cx="2983230"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City residents work and live in campuses.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Rounded Rectangle 85"/>
          <p:cNvSpPr/>
          <p:nvPr/>
        </p:nvSpPr>
        <p:spPr bwMode="gray">
          <a:xfrm>
            <a:off x="7566839" y="3691028"/>
            <a:ext cx="1836952" cy="783193"/>
          </a:xfrm>
          <a:prstGeom prst="roundRect">
            <a:avLst/>
          </a:prstGeom>
          <a:noFill/>
          <a:ln>
            <a:noFill/>
          </a:ln>
          <a:effectLst/>
          <a:extLst/>
        </p:spPr>
        <p:txBody>
          <a:bodyPr wrap="square" anchor="ctr">
            <a:spAutoFit/>
          </a:bodyPr>
          <a:lstStyle/>
          <a:p>
            <a:pPr defTabSz="914034" fontAlgn="ctr">
              <a:lnSpc>
                <a:spcPts val="24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GDP is created in campuses.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Rounded Rectangle 85"/>
          <p:cNvSpPr/>
          <p:nvPr/>
        </p:nvSpPr>
        <p:spPr bwMode="gray">
          <a:xfrm>
            <a:off x="4882536" y="5268533"/>
            <a:ext cx="2409275"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Innovations are made in campuses.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Rounded Rectangle 85"/>
          <p:cNvSpPr/>
          <p:nvPr/>
        </p:nvSpPr>
        <p:spPr bwMode="gray">
          <a:xfrm>
            <a:off x="1348637" y="3520769"/>
            <a:ext cx="3152293" cy="1123712"/>
          </a:xfrm>
          <a:prstGeom prst="roundRect">
            <a:avLst/>
          </a:prstGeom>
          <a:noFill/>
          <a:ln>
            <a:noFill/>
          </a:ln>
          <a:effectLst/>
          <a:extLst/>
        </p:spPr>
        <p:txBody>
          <a:bodyPr wrap="square" anchor="ctr">
            <a:spAutoFit/>
          </a:bodyPr>
          <a:lstStyle/>
          <a:p>
            <a:pPr algn="r" defTabSz="914034" fontAlgn="ctr">
              <a:lnSpc>
                <a:spcPts val="24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Daily smart terminal usage time &amp; time in the campus every day</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9965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smtClean="0">
                <a:sym typeface="Huawei Sans" panose="020C0503030203020204" pitchFamily="34" charset="0"/>
              </a:rPr>
              <a:t>A campus network is an internal network of an enterprise or organization.</a:t>
            </a:r>
            <a:endParaRPr lang="en-US" altLang="zh-CN" sz="2000" smtClean="0">
              <a:sym typeface="Huawei Sans" panose="020C0503030203020204" pitchFamily="34" charset="0"/>
            </a:endParaRPr>
          </a:p>
          <a:p>
            <a:r>
              <a:rPr lang="en-US" sz="2000" smtClean="0">
                <a:sym typeface="Huawei Sans" panose="020C0503030203020204" pitchFamily="34" charset="0"/>
              </a:rPr>
              <a:t>A campus network is built to ensure that enterprise or organization services are running efficiently.</a:t>
            </a:r>
            <a:endParaRPr lang="en-US" altLang="zh-CN" sz="2000" smtClean="0">
              <a:sym typeface="Huawei Sans" panose="020C0503030203020204" pitchFamily="34" charset="0"/>
            </a:endParaRPr>
          </a:p>
          <a:p>
            <a:r>
              <a:rPr lang="en-US" sz="2000" smtClean="0">
                <a:sym typeface="Huawei Sans" panose="020C0503030203020204" pitchFamily="34" charset="0"/>
              </a:rPr>
              <a:t>Campus networks can be classified into the following types based on the scale:</a:t>
            </a:r>
            <a:endParaRPr lang="en-US" altLang="zh-CN" sz="2000" smtClean="0">
              <a:sym typeface="Huawei Sans" panose="020C0503030203020204" pitchFamily="34" charset="0"/>
            </a:endParaRPr>
          </a:p>
          <a:p>
            <a:pPr lvl="1"/>
            <a:r>
              <a:rPr lang="en-US" sz="1800" smtClean="0">
                <a:sym typeface="Huawei Sans" panose="020C0503030203020204" pitchFamily="34" charset="0"/>
              </a:rPr>
              <a:t>Large-sized campus network: number of terminal users &gt; 2000, number of NEs &gt; 100</a:t>
            </a:r>
            <a:endParaRPr lang="en-US" altLang="zh-CN" sz="1800" smtClean="0">
              <a:sym typeface="Huawei Sans" panose="020C0503030203020204" pitchFamily="34" charset="0"/>
            </a:endParaRPr>
          </a:p>
          <a:p>
            <a:pPr lvl="1"/>
            <a:r>
              <a:rPr lang="en-US" sz="1800" smtClean="0">
                <a:sym typeface="Huawei Sans" panose="020C0503030203020204" pitchFamily="34" charset="0"/>
              </a:rPr>
              <a:t>Medium-sized campus network: 2000 &gt; number of terminal users &gt; 200, 100 &gt; number of NEs &gt; 25</a:t>
            </a:r>
            <a:endParaRPr lang="en-US" altLang="zh-CN" sz="1800" smtClean="0">
              <a:sym typeface="Huawei Sans" panose="020C0503030203020204" pitchFamily="34" charset="0"/>
            </a:endParaRPr>
          </a:p>
          <a:p>
            <a:pPr lvl="1"/>
            <a:r>
              <a:rPr lang="en-US" sz="1800" smtClean="0">
                <a:sym typeface="Huawei Sans" panose="020C0503030203020204" pitchFamily="34" charset="0"/>
              </a:rPr>
              <a:t>Small-sized campus network: number of terminal users &lt; 200, number of NEs &lt; 25</a:t>
            </a:r>
            <a:endParaRPr lang="en-US" altLang="zh-CN" sz="1800" smtClean="0">
              <a:sym typeface="Huawei Sans" panose="020C0503030203020204" pitchFamily="34" charset="0"/>
            </a:endParaRPr>
          </a:p>
          <a:p>
            <a:r>
              <a:rPr lang="en-US" sz="2000" smtClean="0">
                <a:sym typeface="Huawei Sans" panose="020C0503030203020204" pitchFamily="34" charset="0"/>
              </a:rPr>
              <a:t>Some enterprises have branches dispersed in different areas. Each branch network can be considered as a single campus network.</a:t>
            </a:r>
          </a:p>
          <a:p>
            <a:endParaRPr lang="en-US" altLang="zh-CN" sz="2000" dirty="0">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Introduction to a Campus Network</a:t>
            </a:r>
            <a:endParaRPr lang="en-US" altLang="zh-CN" dirty="0">
              <a:sym typeface="Huawei Sans" panose="020C0503030203020204" pitchFamily="34" charset="0"/>
            </a:endParaRPr>
          </a:p>
        </p:txBody>
      </p:sp>
    </p:spTree>
    <p:extLst>
      <p:ext uri="{BB962C8B-B14F-4D97-AF65-F5344CB8AC3E}">
        <p14:creationId xmlns:p14="http://schemas.microsoft.com/office/powerpoint/2010/main" val="2915927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Common Industry Campus Networks</a:t>
            </a:r>
            <a:endParaRPr lang="en-US" altLang="zh-CN" dirty="0">
              <a:sym typeface="Huawei Sans" panose="020C0503030203020204" pitchFamily="34" charset="0"/>
            </a:endParaRPr>
          </a:p>
        </p:txBody>
      </p:sp>
      <p:sp>
        <p:nvSpPr>
          <p:cNvPr id="5" name="圆角矩形 75"/>
          <p:cNvSpPr/>
          <p:nvPr/>
        </p:nvSpPr>
        <p:spPr bwMode="gray">
          <a:xfrm>
            <a:off x="446090" y="1362761"/>
            <a:ext cx="2766687"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Enterprise campus network</a:t>
            </a:r>
            <a:endPar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46090" y="1766719"/>
            <a:ext cx="2766687" cy="4481681"/>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3290469" y="1362761"/>
            <a:ext cx="2766687"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School campus network</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3290469" y="1766719"/>
            <a:ext cx="2766687" cy="4481681"/>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圆角矩形 75"/>
          <p:cNvSpPr/>
          <p:nvPr/>
        </p:nvSpPr>
        <p:spPr bwMode="gray">
          <a:xfrm>
            <a:off x="6134848" y="1362761"/>
            <a:ext cx="2766687"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Government campus network</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6134848" y="1766719"/>
            <a:ext cx="2766687" cy="4481681"/>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圆角矩形 75"/>
          <p:cNvSpPr/>
          <p:nvPr/>
        </p:nvSpPr>
        <p:spPr bwMode="gray">
          <a:xfrm>
            <a:off x="8979227" y="1362761"/>
            <a:ext cx="2766687"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Entrepreneur campus network</a:t>
            </a:r>
            <a:endParaRPr lang="en-US" altLang="zh-CN"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8979227" y="1766719"/>
            <a:ext cx="2766687" cy="4481681"/>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26" name="Picture 2" descr="http://3ms.huawei.com/multimedia/ImageDetailServlet?f_id=img201909290653&amp;type=2&amp;loc=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9102570" y="1913048"/>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28" name="Picture 4" descr="http://3ms.huawei.com/multimedia/ImageDetailServlet?f_id=img201909260585&amp;type=2&amp;loc=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569433" y="1913048"/>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30" name="Picture 6" descr="http://3ms.huawei.com/multimedia/ImageDetailServlet?f_id=img201909300299&amp;type=2&amp;loc=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3413812" y="1913048"/>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pic>
        <p:nvPicPr>
          <p:cNvPr id="1032" name="Picture 8" descr="http://3ms.huawei.com/multimedia/ImageDetailServlet?f_id=img201909251037&amp;type=2&amp;loc=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6258191" y="1913048"/>
            <a:ext cx="2520000" cy="1800000"/>
          </a:xfrm>
          <a:prstGeom prst="roundRect">
            <a:avLst>
              <a:gd name="adj" fmla="val 3026"/>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bwMode="gray">
          <a:xfrm>
            <a:off x="465468" y="3766240"/>
            <a:ext cx="2747310" cy="1118255"/>
          </a:xfrm>
          <a:prstGeom prst="rect">
            <a:avLst/>
          </a:prstGeom>
          <a:noFill/>
        </p:spPr>
        <p:txBody>
          <a:bodyPr wrap="square">
            <a:spAutoFit/>
          </a:bodyPr>
          <a:lstStyle/>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It focuses on network reliability and advancement, and aims to continuously improve employees' office experience and ensure the efficiency and quality of operation and production.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3309846" y="3766240"/>
            <a:ext cx="2747310" cy="2221121"/>
          </a:xfrm>
          <a:prstGeom prst="rect">
            <a:avLst/>
          </a:prstGeom>
          <a:noFill/>
        </p:spPr>
        <p:txBody>
          <a:bodyPr wrap="square">
            <a:spAutoFit/>
          </a:bodyPr>
          <a:lstStyle/>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School campus networks are classified into primary and secondary education and higher education campus networks.</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Higher education campus networks are complex and include teaching and research networks, student networks, and operational dormitory networks.</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There are high requirements on network manageability, security, and advancement.</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6144536" y="3766240"/>
            <a:ext cx="2747310" cy="1361911"/>
          </a:xfrm>
          <a:prstGeom prst="rect">
            <a:avLst/>
          </a:prstGeom>
          <a:noFill/>
        </p:spPr>
        <p:txBody>
          <a:bodyPr wrap="square">
            <a:spAutoFit/>
          </a:bodyPr>
          <a:lstStyle/>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It usually refers to the internal network of a government agency.</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High security is required. In most cases, the internal network and external network are isolated to ensure high security of confidential information.</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8998603" y="3766240"/>
            <a:ext cx="2747310" cy="2426305"/>
          </a:xfrm>
          <a:prstGeom prst="rect">
            <a:avLst/>
          </a:prstGeom>
          <a:noFill/>
        </p:spPr>
        <p:txBody>
          <a:bodyPr wrap="square">
            <a:spAutoFit/>
          </a:bodyPr>
          <a:lstStyle/>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Such campus networks include networks of shopping malls, supermarkets, hotels, and parks.</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The campus network is mainly used to serve consumers and includes the internal office network.</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600"/>
              </a:lnSpc>
              <a:spcAft>
                <a:spcPts val="300"/>
              </a:spcAft>
              <a:buFont typeface="Arial" panose="020B0604020202020204" pitchFamily="34" charset="0"/>
              <a:buChar char="•"/>
            </a:pP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It provides Internet access services and deploys an intelligent service system to improve user experience, reduce O&amp;M costs, improve business efficiency, and achieve value transfer.</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6051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Typical Architecture of a Campus Network</a:t>
            </a:r>
            <a:endParaRPr lang="en-US" altLang="zh-CN" dirty="0">
              <a:sym typeface="Huawei Sans" panose="020C0503030203020204" pitchFamily="34" charset="0"/>
            </a:endParaRPr>
          </a:p>
        </p:txBody>
      </p:sp>
      <p:sp>
        <p:nvSpPr>
          <p:cNvPr id="109" name="矩形 108"/>
          <p:cNvSpPr/>
          <p:nvPr/>
        </p:nvSpPr>
        <p:spPr bwMode="gray">
          <a:xfrm>
            <a:off x="5961185" y="1368772"/>
            <a:ext cx="5784728" cy="5016758"/>
          </a:xfrm>
          <a:prstGeom prst="rect">
            <a:avLst/>
          </a:prstGeom>
        </p:spPr>
        <p:txBody>
          <a:bodyPr wrap="square">
            <a:spAutoFit/>
          </a:bodyPr>
          <a:lstStyle/>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is the backbone area of a campus network and is the data switching core. It connects various parts of the campus network, such as the data center, aggregation layer, and egress area.</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is located at the middle layer of a campus network to implement data aggregation or switching and provide key network functions, such as routing and security. </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connects end users to a campus network and is the edge of a campus network.</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area</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is the edge between the campus internal network and the external network. Through this egress area, internal users can access the public network and external users (including customers, partners, branch users, and remote users) can access the internal network.</a:t>
            </a:r>
          </a:p>
          <a:p>
            <a:pPr marL="285750" indent="-285750" fontAlgn="ctr">
              <a:lnSpc>
                <a:spcPts val="24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Data center area</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has servers and application systems deployed to provide data and application services for internal and external users of the enterprise.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p:cNvGrpSpPr/>
          <p:nvPr/>
        </p:nvGrpSpPr>
        <p:grpSpPr bwMode="gray">
          <a:xfrm>
            <a:off x="669653" y="1414547"/>
            <a:ext cx="4984614" cy="4995363"/>
            <a:chOff x="669653" y="1462172"/>
            <a:chExt cx="4984614" cy="4995363"/>
          </a:xfrm>
        </p:grpSpPr>
        <p:cxnSp>
          <p:nvCxnSpPr>
            <p:cNvPr id="3" name="Straight Connector 79"/>
            <p:cNvCxnSpPr/>
            <p:nvPr/>
          </p:nvCxnSpPr>
          <p:spPr bwMode="gray">
            <a:xfrm flipH="1">
              <a:off x="3999572" y="2956061"/>
              <a:ext cx="309238" cy="330261"/>
            </a:xfrm>
            <a:prstGeom prst="line">
              <a:avLst/>
            </a:prstGeom>
            <a:noFill/>
            <a:ln w="19050" cap="flat" cmpd="sng" algn="ctr">
              <a:solidFill>
                <a:sysClr val="windowText" lastClr="000000"/>
              </a:solidFill>
              <a:prstDash val="solid"/>
              <a:miter lim="800000"/>
            </a:ln>
            <a:effectLst/>
          </p:spPr>
        </p:cxnSp>
        <p:cxnSp>
          <p:nvCxnSpPr>
            <p:cNvPr id="4" name="Straight Connector 79"/>
            <p:cNvCxnSpPr/>
            <p:nvPr/>
          </p:nvCxnSpPr>
          <p:spPr bwMode="gray">
            <a:xfrm flipH="1" flipV="1">
              <a:off x="4302923" y="2958284"/>
              <a:ext cx="500489" cy="0"/>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a:off x="3173987" y="2893588"/>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flipV="1">
              <a:off x="3562199" y="2838365"/>
              <a:ext cx="343673" cy="363166"/>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2806760" y="2895811"/>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a:off x="4088359" y="3258977"/>
              <a:ext cx="887838" cy="1"/>
            </a:xfrm>
            <a:prstGeom prst="line">
              <a:avLst/>
            </a:prstGeom>
            <a:noFill/>
            <a:ln w="19050" cap="flat" cmpd="sng" algn="ctr">
              <a:solidFill>
                <a:sysClr val="windowText" lastClr="000000"/>
              </a:solidFill>
              <a:prstDash val="solid"/>
              <a:miter lim="800000"/>
            </a:ln>
            <a:effectLst/>
          </p:spPr>
        </p:cxnSp>
        <p:cxnSp>
          <p:nvCxnSpPr>
            <p:cNvPr id="9" name="Straight Connector 76"/>
            <p:cNvCxnSpPr/>
            <p:nvPr/>
          </p:nvCxnSpPr>
          <p:spPr bwMode="gray">
            <a:xfrm>
              <a:off x="757382" y="2661138"/>
              <a:ext cx="4611636" cy="0"/>
            </a:xfrm>
            <a:prstGeom prst="line">
              <a:avLst/>
            </a:prstGeom>
            <a:noFill/>
            <a:ln w="19050" cap="flat" cmpd="sng" algn="ctr">
              <a:solidFill>
                <a:srgbClr val="8BC9A0"/>
              </a:solidFill>
              <a:prstDash val="sysDot"/>
              <a:miter lim="800000"/>
            </a:ln>
            <a:effectLst/>
          </p:spPr>
        </p:cxnSp>
        <p:cxnSp>
          <p:nvCxnSpPr>
            <p:cNvPr id="10" name="Straight Connector 77"/>
            <p:cNvCxnSpPr/>
            <p:nvPr/>
          </p:nvCxnSpPr>
          <p:spPr bwMode="gray">
            <a:xfrm>
              <a:off x="757382" y="1732157"/>
              <a:ext cx="4611636" cy="0"/>
            </a:xfrm>
            <a:prstGeom prst="line">
              <a:avLst/>
            </a:prstGeom>
            <a:noFill/>
            <a:ln w="19050" cap="flat" cmpd="sng" algn="ctr">
              <a:solidFill>
                <a:srgbClr val="8BC9A0"/>
              </a:solidFill>
              <a:prstDash val="sysDot"/>
              <a:miter lim="800000"/>
            </a:ln>
            <a:effectLst/>
          </p:spPr>
        </p:cxnSp>
        <p:cxnSp>
          <p:nvCxnSpPr>
            <p:cNvPr id="11" name="Straight Connector 78"/>
            <p:cNvCxnSpPr/>
            <p:nvPr/>
          </p:nvCxnSpPr>
          <p:spPr bwMode="gray">
            <a:xfrm>
              <a:off x="757382" y="3823974"/>
              <a:ext cx="4611636" cy="0"/>
            </a:xfrm>
            <a:prstGeom prst="line">
              <a:avLst/>
            </a:prstGeom>
            <a:noFill/>
            <a:ln w="19050" cap="flat" cmpd="sng" algn="ctr">
              <a:solidFill>
                <a:srgbClr val="8BC9A0"/>
              </a:solidFill>
              <a:prstDash val="sysDot"/>
              <a:miter lim="800000"/>
            </a:ln>
            <a:effectLst/>
          </p:spPr>
        </p:cxnSp>
        <p:cxnSp>
          <p:nvCxnSpPr>
            <p:cNvPr id="12" name="Straight Connector 80"/>
            <p:cNvCxnSpPr/>
            <p:nvPr/>
          </p:nvCxnSpPr>
          <p:spPr bwMode="gray">
            <a:xfrm>
              <a:off x="757382" y="4512991"/>
              <a:ext cx="4611636" cy="0"/>
            </a:xfrm>
            <a:prstGeom prst="line">
              <a:avLst/>
            </a:prstGeom>
            <a:noFill/>
            <a:ln w="19050" cap="flat" cmpd="sng" algn="ctr">
              <a:solidFill>
                <a:srgbClr val="8BC9A0"/>
              </a:solidFill>
              <a:prstDash val="sysDot"/>
              <a:miter lim="800000"/>
            </a:ln>
            <a:effectLst/>
          </p:spPr>
        </p:cxnSp>
        <p:cxnSp>
          <p:nvCxnSpPr>
            <p:cNvPr id="13" name="Straight Connector 81"/>
            <p:cNvCxnSpPr/>
            <p:nvPr/>
          </p:nvCxnSpPr>
          <p:spPr bwMode="gray">
            <a:xfrm>
              <a:off x="757382" y="5712946"/>
              <a:ext cx="4611636" cy="0"/>
            </a:xfrm>
            <a:prstGeom prst="line">
              <a:avLst/>
            </a:prstGeom>
            <a:noFill/>
            <a:ln w="19050" cap="flat" cmpd="sng" algn="ctr">
              <a:solidFill>
                <a:srgbClr val="8BC9A0"/>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812937" y="5413063"/>
              <a:ext cx="335297" cy="274335"/>
            </a:xfrm>
            <a:prstGeom prst="rect">
              <a:avLst/>
            </a:prstGeom>
          </p:spPr>
        </p:pic>
        <p:cxnSp>
          <p:nvCxnSpPr>
            <p:cNvPr id="16" name="Straight Connector 74"/>
            <p:cNvCxnSpPr>
              <a:stCxn id="15" idx="0"/>
              <a:endCxn id="46" idx="2"/>
            </p:cNvCxnSpPr>
            <p:nvPr/>
          </p:nvCxnSpPr>
          <p:spPr bwMode="gray">
            <a:xfrm flipV="1">
              <a:off x="4980586" y="5180966"/>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798371" y="5413063"/>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2045770" y="3121076"/>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984889" y="3121810"/>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806611" y="3121810"/>
              <a:ext cx="335297" cy="274335"/>
            </a:xfrm>
            <a:prstGeom prst="rect">
              <a:avLst/>
            </a:prstGeom>
          </p:spPr>
        </p:pic>
        <p:cxnSp>
          <p:nvCxnSpPr>
            <p:cNvPr id="21" name="Straight Connector 13"/>
            <p:cNvCxnSpPr>
              <a:stCxn id="19" idx="3"/>
              <a:endCxn id="20" idx="1"/>
            </p:cNvCxnSpPr>
            <p:nvPr/>
          </p:nvCxnSpPr>
          <p:spPr bwMode="gray">
            <a:xfrm>
              <a:off x="3320186" y="3258978"/>
              <a:ext cx="486425" cy="0"/>
            </a:xfrm>
            <a:prstGeom prst="line">
              <a:avLst/>
            </a:prstGeom>
            <a:noFill/>
            <a:ln w="19050" cap="flat" cmpd="sng" algn="ctr">
              <a:solidFill>
                <a:srgbClr val="EC7061"/>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979609" y="4024571"/>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799358" y="4024571"/>
              <a:ext cx="335297" cy="274335"/>
            </a:xfrm>
            <a:prstGeom prst="rect">
              <a:avLst/>
            </a:prstGeom>
          </p:spPr>
        </p:pic>
        <p:cxnSp>
          <p:nvCxnSpPr>
            <p:cNvPr id="24" name="Straight Connector 16"/>
            <p:cNvCxnSpPr>
              <a:stCxn id="22" idx="3"/>
              <a:endCxn id="23" idx="1"/>
            </p:cNvCxnSpPr>
            <p:nvPr/>
          </p:nvCxnSpPr>
          <p:spPr bwMode="gray">
            <a:xfrm>
              <a:off x="2314906" y="4161739"/>
              <a:ext cx="484452" cy="0"/>
            </a:xfrm>
            <a:prstGeom prst="line">
              <a:avLst/>
            </a:prstGeom>
            <a:noFill/>
            <a:ln w="19050" cap="flat" cmpd="sng" algn="ctr">
              <a:solidFill>
                <a:srgbClr val="EC7061"/>
              </a:solidFill>
              <a:prstDash val="solid"/>
              <a:miter lim="800000"/>
            </a:ln>
            <a:effectLst/>
          </p:spPr>
        </p:cxnSp>
        <p:cxnSp>
          <p:nvCxnSpPr>
            <p:cNvPr id="25" name="Straight Connector 19"/>
            <p:cNvCxnSpPr/>
            <p:nvPr/>
          </p:nvCxnSpPr>
          <p:spPr bwMode="gray">
            <a:xfrm>
              <a:off x="3892295" y="6336619"/>
              <a:ext cx="268482" cy="0"/>
            </a:xfrm>
            <a:prstGeom prst="line">
              <a:avLst/>
            </a:prstGeom>
            <a:noFill/>
            <a:ln w="19050" cap="flat" cmpd="sng" algn="ctr">
              <a:solidFill>
                <a:srgbClr val="EC7061"/>
              </a:solidFill>
              <a:prstDash val="solid"/>
              <a:miter lim="800000"/>
            </a:ln>
            <a:effectLst/>
          </p:spPr>
        </p:cxnSp>
        <p:sp>
          <p:nvSpPr>
            <p:cNvPr id="26" name="TextBox 20"/>
            <p:cNvSpPr txBox="1"/>
            <p:nvPr/>
          </p:nvSpPr>
          <p:spPr bwMode="gray">
            <a:xfrm>
              <a:off x="4160777" y="6195925"/>
              <a:ext cx="1138453" cy="261610"/>
            </a:xfrm>
            <a:prstGeom prst="rect">
              <a:avLst/>
            </a:prstGeom>
            <a:noFill/>
          </p:spPr>
          <p:txBody>
            <a:bodyPr wrap="none" rtlCol="0">
              <a:spAutoFit/>
            </a:bodyPr>
            <a:lstStyle/>
            <a:p>
              <a:pPr fontAlgn="ctr">
                <a:spcBef>
                  <a:spcPts val="0"/>
                </a:spcBef>
                <a:spcAft>
                  <a:spcPts val="0"/>
                </a:spcAft>
              </a:pPr>
              <a:r>
                <a:rPr lang="en-US" sz="11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/CSS link</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87" descr="汇聚交换机.png"/>
            <p:cNvPicPr>
              <a:picLocks noChangeAspect="1"/>
            </p:cNvPicPr>
            <p:nvPr/>
          </p:nvPicPr>
          <p:blipFill>
            <a:blip r:embed="rId6" cstate="print"/>
            <a:stretch>
              <a:fillRect/>
            </a:stretch>
          </p:blipFill>
          <p:spPr bwMode="gray">
            <a:xfrm>
              <a:off x="3993128" y="4024571"/>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813864" y="4024571"/>
              <a:ext cx="335297" cy="274335"/>
            </a:xfrm>
            <a:prstGeom prst="rect">
              <a:avLst/>
            </a:prstGeom>
          </p:spPr>
        </p:pic>
        <p:cxnSp>
          <p:nvCxnSpPr>
            <p:cNvPr id="29" name="Straight Connector 29"/>
            <p:cNvCxnSpPr>
              <a:stCxn id="27" idx="3"/>
              <a:endCxn id="28" idx="1"/>
            </p:cNvCxnSpPr>
            <p:nvPr/>
          </p:nvCxnSpPr>
          <p:spPr bwMode="gray">
            <a:xfrm>
              <a:off x="4328425" y="4161739"/>
              <a:ext cx="485439" cy="0"/>
            </a:xfrm>
            <a:prstGeom prst="line">
              <a:avLst/>
            </a:prstGeom>
            <a:noFill/>
            <a:ln w="19050" cap="flat" cmpd="sng" algn="ctr">
              <a:solidFill>
                <a:srgbClr val="EC7061"/>
              </a:solidFill>
              <a:prstDash val="solid"/>
              <a:miter lim="800000"/>
            </a:ln>
            <a:effectLst/>
          </p:spPr>
        </p:cxnSp>
        <p:cxnSp>
          <p:nvCxnSpPr>
            <p:cNvPr id="30" name="Straight Connector 30"/>
            <p:cNvCxnSpPr>
              <a:stCxn id="22" idx="0"/>
              <a:endCxn id="19" idx="2"/>
            </p:cNvCxnSpPr>
            <p:nvPr/>
          </p:nvCxnSpPr>
          <p:spPr bwMode="gray">
            <a:xfrm flipV="1">
              <a:off x="2147258" y="3396145"/>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967007" y="3396145"/>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3152538" y="3396145"/>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974260" y="3396145"/>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760566"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978712" y="4905164"/>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798461" y="4905164"/>
              <a:ext cx="337091" cy="275802"/>
            </a:xfrm>
            <a:prstGeom prst="rect">
              <a:avLst/>
            </a:prstGeom>
          </p:spPr>
        </p:pic>
        <p:cxnSp>
          <p:nvCxnSpPr>
            <p:cNvPr id="37" name="Straight Connector 34"/>
            <p:cNvCxnSpPr>
              <a:stCxn id="35" idx="0"/>
              <a:endCxn id="22" idx="2"/>
            </p:cNvCxnSpPr>
            <p:nvPr/>
          </p:nvCxnSpPr>
          <p:spPr bwMode="gray">
            <a:xfrm flipV="1">
              <a:off x="2147258" y="4298906"/>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2147258" y="4298906"/>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967007" y="4298906"/>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426149" y="5011267"/>
              <a:ext cx="261965" cy="61979"/>
              <a:chOff x="559282" y="6488261"/>
              <a:chExt cx="261965" cy="61979"/>
            </a:xfrm>
            <a:solidFill>
              <a:sysClr val="window" lastClr="FFFFFF">
                <a:lumMod val="50000"/>
              </a:sysClr>
            </a:solidFill>
          </p:grpSpPr>
          <p:sp>
            <p:nvSpPr>
              <p:cNvPr id="42"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5" name="图片 106" descr="堆叠交换机蓝.png"/>
            <p:cNvPicPr>
              <a:picLocks noChangeAspect="1"/>
            </p:cNvPicPr>
            <p:nvPr/>
          </p:nvPicPr>
          <p:blipFill>
            <a:blip r:embed="rId7" cstate="print"/>
            <a:stretch>
              <a:fillRect/>
            </a:stretch>
          </p:blipFill>
          <p:spPr bwMode="gray">
            <a:xfrm>
              <a:off x="3992231" y="4905164"/>
              <a:ext cx="337091" cy="275802"/>
            </a:xfrm>
            <a:prstGeom prst="rect">
              <a:avLst/>
            </a:prstGeom>
          </p:spPr>
        </p:pic>
        <p:pic>
          <p:nvPicPr>
            <p:cNvPr id="46" name="图片 106" descr="堆叠交换机蓝.png"/>
            <p:cNvPicPr>
              <a:picLocks noChangeAspect="1"/>
            </p:cNvPicPr>
            <p:nvPr/>
          </p:nvPicPr>
          <p:blipFill>
            <a:blip r:embed="rId7" cstate="print"/>
            <a:stretch>
              <a:fillRect/>
            </a:stretch>
          </p:blipFill>
          <p:spPr bwMode="gray">
            <a:xfrm>
              <a:off x="4812967" y="4905164"/>
              <a:ext cx="337091" cy="275802"/>
            </a:xfrm>
            <a:prstGeom prst="rect">
              <a:avLst/>
            </a:prstGeom>
          </p:spPr>
        </p:pic>
        <p:grpSp>
          <p:nvGrpSpPr>
            <p:cNvPr id="47" name="Group 54"/>
            <p:cNvGrpSpPr/>
            <p:nvPr/>
          </p:nvGrpSpPr>
          <p:grpSpPr bwMode="gray">
            <a:xfrm>
              <a:off x="4440655" y="5011267"/>
              <a:ext cx="261965" cy="61979"/>
              <a:chOff x="559282" y="6488261"/>
              <a:chExt cx="261965" cy="61979"/>
            </a:xfrm>
            <a:solidFill>
              <a:sysClr val="window" lastClr="FFFFFF">
                <a:lumMod val="50000"/>
              </a:sysClr>
            </a:solidFill>
          </p:grpSpPr>
          <p:sp>
            <p:nvSpPr>
              <p:cNvPr id="48"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1" name="Straight Connector 58"/>
            <p:cNvCxnSpPr>
              <a:stCxn id="45" idx="0"/>
              <a:endCxn id="27" idx="2"/>
            </p:cNvCxnSpPr>
            <p:nvPr/>
          </p:nvCxnSpPr>
          <p:spPr bwMode="gray">
            <a:xfrm flipV="1">
              <a:off x="4160777" y="4298906"/>
              <a:ext cx="0" cy="606258"/>
            </a:xfrm>
            <a:prstGeom prst="line">
              <a:avLst/>
            </a:prstGeom>
            <a:noFill/>
            <a:ln w="19050" cap="flat" cmpd="sng" algn="ctr">
              <a:solidFill>
                <a:sysClr val="windowText" lastClr="000000"/>
              </a:solidFill>
              <a:prstDash val="solid"/>
              <a:miter lim="800000"/>
            </a:ln>
            <a:effectLst/>
          </p:spPr>
        </p:cxnSp>
        <p:cxnSp>
          <p:nvCxnSpPr>
            <p:cNvPr id="52" name="Straight Connector 61"/>
            <p:cNvCxnSpPr>
              <a:stCxn id="46" idx="0"/>
              <a:endCxn id="28" idx="2"/>
            </p:cNvCxnSpPr>
            <p:nvPr/>
          </p:nvCxnSpPr>
          <p:spPr bwMode="gray">
            <a:xfrm flipV="1">
              <a:off x="4981513" y="4298906"/>
              <a:ext cx="0" cy="606258"/>
            </a:xfrm>
            <a:prstGeom prst="line">
              <a:avLst/>
            </a:prstGeom>
            <a:noFill/>
            <a:ln w="19050" cap="flat" cmpd="sng" algn="ctr">
              <a:solidFill>
                <a:sysClr val="windowText" lastClr="000000"/>
              </a:solidFill>
              <a:prstDash val="solid"/>
              <a:miter lim="800000"/>
            </a:ln>
            <a:effectLst/>
          </p:spPr>
        </p:cxnSp>
        <p:cxnSp>
          <p:nvCxnSpPr>
            <p:cNvPr id="53" name="Straight Connector 64"/>
            <p:cNvCxnSpPr>
              <a:stCxn id="45" idx="0"/>
              <a:endCxn id="28" idx="2"/>
            </p:cNvCxnSpPr>
            <p:nvPr/>
          </p:nvCxnSpPr>
          <p:spPr bwMode="gray">
            <a:xfrm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54" name="Straight Connector 67"/>
            <p:cNvCxnSpPr>
              <a:stCxn id="46" idx="0"/>
              <a:endCxn id="27" idx="2"/>
            </p:cNvCxnSpPr>
            <p:nvPr/>
          </p:nvCxnSpPr>
          <p:spPr bwMode="gray">
            <a:xfrm flipH="1" flipV="1">
              <a:off x="4160777" y="4298906"/>
              <a:ext cx="820736" cy="606258"/>
            </a:xfrm>
            <a:prstGeom prst="line">
              <a:avLst/>
            </a:prstGeom>
            <a:noFill/>
            <a:ln w="19050" cap="flat" cmpd="sng" algn="ctr">
              <a:solidFill>
                <a:sysClr val="windowText" lastClr="000000"/>
              </a:solidFill>
              <a:prstDash val="solid"/>
              <a:miter lim="800000"/>
            </a:ln>
            <a:effectLst/>
          </p:spPr>
        </p:cxnSp>
        <p:cxnSp>
          <p:nvCxnSpPr>
            <p:cNvPr id="55" name="Straight Connector 70"/>
            <p:cNvCxnSpPr>
              <a:stCxn id="17" idx="0"/>
              <a:endCxn id="36" idx="2"/>
            </p:cNvCxnSpPr>
            <p:nvPr/>
          </p:nvCxnSpPr>
          <p:spPr bwMode="gray">
            <a:xfrm flipV="1">
              <a:off x="2966020" y="5180966"/>
              <a:ext cx="987" cy="232097"/>
            </a:xfrm>
            <a:prstGeom prst="line">
              <a:avLst/>
            </a:prstGeom>
            <a:noFill/>
            <a:ln w="19050" cap="flat" cmpd="sng" algn="ctr">
              <a:solidFill>
                <a:sysClr val="windowText" lastClr="000000"/>
              </a:solidFill>
              <a:prstDash val="solid"/>
              <a:miter lim="800000"/>
            </a:ln>
            <a:effectLst/>
          </p:spPr>
        </p:cxnSp>
        <p:cxnSp>
          <p:nvCxnSpPr>
            <p:cNvPr id="56" name="Straight Connector 79"/>
            <p:cNvCxnSpPr>
              <a:stCxn id="19" idx="1"/>
              <a:endCxn id="18" idx="3"/>
            </p:cNvCxnSpPr>
            <p:nvPr/>
          </p:nvCxnSpPr>
          <p:spPr bwMode="gray">
            <a:xfrm flipH="1" flipV="1">
              <a:off x="2382861" y="3258977"/>
              <a:ext cx="602028" cy="1"/>
            </a:xfrm>
            <a:prstGeom prst="line">
              <a:avLst/>
            </a:prstGeom>
            <a:noFill/>
            <a:ln w="19050" cap="flat" cmpd="sng" algn="ctr">
              <a:solidFill>
                <a:sysClr val="windowText" lastClr="000000"/>
              </a:solidFill>
              <a:prstDash val="solid"/>
              <a:miter lim="800000"/>
            </a:ln>
            <a:effectLst/>
          </p:spPr>
        </p:cxnSp>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981888" y="1846573"/>
              <a:ext cx="337091" cy="27580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805714" y="1846573"/>
              <a:ext cx="337091" cy="275801"/>
            </a:xfrm>
            <a:prstGeom prst="rect">
              <a:avLst/>
            </a:prstGeom>
            <a:noFill/>
          </p:spPr>
        </p:pic>
        <p:cxnSp>
          <p:nvCxnSpPr>
            <p:cNvPr id="59" name="Straight Connector 98"/>
            <p:cNvCxnSpPr>
              <a:stCxn id="58" idx="2"/>
              <a:endCxn id="20" idx="0"/>
            </p:cNvCxnSpPr>
            <p:nvPr/>
          </p:nvCxnSpPr>
          <p:spPr bwMode="gray">
            <a:xfrm>
              <a:off x="3974260" y="2122374"/>
              <a:ext cx="0" cy="999436"/>
            </a:xfrm>
            <a:prstGeom prst="line">
              <a:avLst/>
            </a:prstGeom>
            <a:noFill/>
            <a:ln w="19050" cap="flat" cmpd="sng" algn="ctr">
              <a:solidFill>
                <a:sysClr val="windowText" lastClr="000000"/>
              </a:solidFill>
              <a:prstDash val="solid"/>
              <a:miter lim="800000"/>
            </a:ln>
            <a:effectLst/>
          </p:spPr>
        </p:cxnSp>
        <p:cxnSp>
          <p:nvCxnSpPr>
            <p:cNvPr id="60" name="Straight Connector 101"/>
            <p:cNvCxnSpPr>
              <a:stCxn id="57" idx="2"/>
              <a:endCxn id="19" idx="0"/>
            </p:cNvCxnSpPr>
            <p:nvPr/>
          </p:nvCxnSpPr>
          <p:spPr bwMode="gray">
            <a:xfrm>
              <a:off x="3150434" y="2122374"/>
              <a:ext cx="2104" cy="999436"/>
            </a:xfrm>
            <a:prstGeom prst="line">
              <a:avLst/>
            </a:prstGeom>
            <a:noFill/>
            <a:ln w="19050" cap="flat" cmpd="sng" algn="ctr">
              <a:solidFill>
                <a:sysClr val="windowText" lastClr="000000"/>
              </a:solidFill>
              <a:prstDash val="solid"/>
              <a:miter lim="800000"/>
            </a:ln>
            <a:effectLst/>
          </p:spPr>
        </p:cxnSp>
        <p:cxnSp>
          <p:nvCxnSpPr>
            <p:cNvPr id="61" name="Straight Connector 104"/>
            <p:cNvCxnSpPr>
              <a:stCxn id="57" idx="3"/>
              <a:endCxn id="58" idx="1"/>
            </p:cNvCxnSpPr>
            <p:nvPr/>
          </p:nvCxnSpPr>
          <p:spPr bwMode="gray">
            <a:xfrm>
              <a:off x="3318979" y="1984474"/>
              <a:ext cx="486735" cy="0"/>
            </a:xfrm>
            <a:prstGeom prst="line">
              <a:avLst/>
            </a:prstGeom>
            <a:noFill/>
            <a:ln w="19050" cap="flat" cmpd="sng" algn="ctr">
              <a:solidFill>
                <a:sysClr val="windowText" lastClr="000000"/>
              </a:solidFill>
              <a:prstDash val="solid"/>
              <a:miter lim="800000"/>
            </a:ln>
            <a:effectLst/>
          </p:spPr>
        </p:cxnSp>
        <p:sp>
          <p:nvSpPr>
            <p:cNvPr id="62" name="Oval 59"/>
            <p:cNvSpPr/>
            <p:nvPr/>
          </p:nvSpPr>
          <p:spPr bwMode="gray">
            <a:xfrm rot="1782887">
              <a:off x="2070074"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2"/>
            <p:cNvSpPr/>
            <p:nvPr/>
          </p:nvSpPr>
          <p:spPr bwMode="gray">
            <a:xfrm rot="19401600">
              <a:off x="2727975"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3"/>
            <p:cNvSpPr/>
            <p:nvPr/>
          </p:nvSpPr>
          <p:spPr bwMode="gray">
            <a:xfrm rot="1782887">
              <a:off x="4071488"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p:nvPr/>
          </p:nvSpPr>
          <p:spPr bwMode="gray">
            <a:xfrm rot="19401600">
              <a:off x="4766312"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14" descr="日志告警服务器-蓝.png"/>
            <p:cNvPicPr>
              <a:picLocks noChangeAspect="1"/>
            </p:cNvPicPr>
            <p:nvPr/>
          </p:nvPicPr>
          <p:blipFill>
            <a:blip r:embed="rId9" cstate="print"/>
            <a:stretch>
              <a:fillRect/>
            </a:stretch>
          </p:blipFill>
          <p:spPr bwMode="gray">
            <a:xfrm>
              <a:off x="1883301" y="5883943"/>
              <a:ext cx="304595" cy="190195"/>
            </a:xfrm>
            <a:prstGeom prst="rect">
              <a:avLst/>
            </a:prstGeom>
          </p:spPr>
        </p:pic>
        <p:pic>
          <p:nvPicPr>
            <p:cNvPr id="67" name="图片 42" descr="IP电话.png"/>
            <p:cNvPicPr>
              <a:picLocks noChangeAspect="1"/>
            </p:cNvPicPr>
            <p:nvPr/>
          </p:nvPicPr>
          <p:blipFill>
            <a:blip r:embed="rId10" cstate="print"/>
            <a:stretch>
              <a:fillRect/>
            </a:stretch>
          </p:blipFill>
          <p:spPr bwMode="gray">
            <a:xfrm>
              <a:off x="2738945" y="5821450"/>
              <a:ext cx="335265" cy="315180"/>
            </a:xfrm>
            <a:prstGeom prst="rect">
              <a:avLst/>
            </a:prstGeom>
          </p:spPr>
        </p:pic>
        <p:pic>
          <p:nvPicPr>
            <p:cNvPr id="68" name="图片 11" descr="开放网络-蓝.png"/>
            <p:cNvPicPr>
              <a:picLocks noChangeAspect="1"/>
            </p:cNvPicPr>
            <p:nvPr/>
          </p:nvPicPr>
          <p:blipFill>
            <a:blip r:embed="rId11" cstate="print"/>
            <a:stretch>
              <a:fillRect/>
            </a:stretch>
          </p:blipFill>
          <p:spPr bwMode="gray">
            <a:xfrm>
              <a:off x="3927511" y="5861804"/>
              <a:ext cx="304595" cy="234472"/>
            </a:xfrm>
            <a:prstGeom prst="rect">
              <a:avLst/>
            </a:prstGeom>
          </p:spPr>
        </p:pic>
        <p:pic>
          <p:nvPicPr>
            <p:cNvPr id="69" name="图片 158" descr="SAN网络-蓝.png"/>
            <p:cNvPicPr>
              <a:picLocks noChangeAspect="1"/>
            </p:cNvPicPr>
            <p:nvPr/>
          </p:nvPicPr>
          <p:blipFill>
            <a:blip r:embed="rId12" cstate="print"/>
            <a:stretch>
              <a:fillRect/>
            </a:stretch>
          </p:blipFill>
          <p:spPr bwMode="gray">
            <a:xfrm>
              <a:off x="2380360" y="5842962"/>
              <a:ext cx="166121" cy="272157"/>
            </a:xfrm>
            <a:prstGeom prst="rect">
              <a:avLst/>
            </a:prstGeom>
          </p:spPr>
        </p:pic>
        <p:pic>
          <p:nvPicPr>
            <p:cNvPr id="70" name="图片 47" descr="打印机.png"/>
            <p:cNvPicPr>
              <a:picLocks noChangeAspect="1"/>
            </p:cNvPicPr>
            <p:nvPr/>
          </p:nvPicPr>
          <p:blipFill>
            <a:blip r:embed="rId13" cstate="print"/>
            <a:stretch>
              <a:fillRect/>
            </a:stretch>
          </p:blipFill>
          <p:spPr bwMode="gray">
            <a:xfrm>
              <a:off x="4803412" y="5846038"/>
              <a:ext cx="334175" cy="266004"/>
            </a:xfrm>
            <a:prstGeom prst="rect">
              <a:avLst/>
            </a:prstGeom>
          </p:spPr>
        </p:pic>
        <p:pic>
          <p:nvPicPr>
            <p:cNvPr id="71" name="图片 157" descr="故障链路.png"/>
            <p:cNvPicPr>
              <a:picLocks noChangeAspect="1"/>
            </p:cNvPicPr>
            <p:nvPr/>
          </p:nvPicPr>
          <p:blipFill>
            <a:blip r:embed="rId14" cstate="print"/>
            <a:stretch>
              <a:fillRect/>
            </a:stretch>
          </p:blipFill>
          <p:spPr bwMode="gray">
            <a:xfrm>
              <a:off x="4350111" y="5854028"/>
              <a:ext cx="335297" cy="250025"/>
            </a:xfrm>
            <a:prstGeom prst="rect">
              <a:avLst/>
            </a:prstGeom>
          </p:spPr>
        </p:pic>
        <p:sp>
          <p:nvSpPr>
            <p:cNvPr id="72" name="TextBox 85"/>
            <p:cNvSpPr txBox="1"/>
            <p:nvPr/>
          </p:nvSpPr>
          <p:spPr bwMode="gray">
            <a:xfrm>
              <a:off x="669653" y="2367818"/>
              <a:ext cx="98616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area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6"/>
            <p:cNvSpPr txBox="1"/>
            <p:nvPr/>
          </p:nvSpPr>
          <p:spPr bwMode="gray">
            <a:xfrm>
              <a:off x="669653" y="3567772"/>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8"/>
            <p:cNvSpPr txBox="1"/>
            <p:nvPr/>
          </p:nvSpPr>
          <p:spPr bwMode="gray">
            <a:xfrm>
              <a:off x="669653" y="4225012"/>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9"/>
            <p:cNvSpPr txBox="1"/>
            <p:nvPr/>
          </p:nvSpPr>
          <p:spPr bwMode="gray">
            <a:xfrm>
              <a:off x="669653" y="5425475"/>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91"/>
            <p:cNvSpPr txBox="1"/>
            <p:nvPr/>
          </p:nvSpPr>
          <p:spPr bwMode="gray">
            <a:xfrm>
              <a:off x="669653" y="5926037"/>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92"/>
            <p:cNvSpPr/>
            <p:nvPr/>
          </p:nvSpPr>
          <p:spPr bwMode="gray">
            <a:xfrm rot="18651691">
              <a:off x="3804874"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971419" y="2269925"/>
              <a:ext cx="337091" cy="275801"/>
            </a:xfrm>
            <a:prstGeom prst="rect">
              <a:avLst/>
            </a:prstGeom>
          </p:spPr>
        </p:pic>
        <p:pic>
          <p:nvPicPr>
            <p:cNvPr id="9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805714" y="2269925"/>
              <a:ext cx="337091" cy="275801"/>
            </a:xfrm>
            <a:prstGeom prst="rect">
              <a:avLst/>
            </a:prstGeom>
          </p:spPr>
        </p:pic>
        <p:cxnSp>
          <p:nvCxnSpPr>
            <p:cNvPr id="98" name="Straight Connector 127"/>
            <p:cNvCxnSpPr>
              <a:stCxn id="96" idx="3"/>
              <a:endCxn id="97" idx="1"/>
            </p:cNvCxnSpPr>
            <p:nvPr/>
          </p:nvCxnSpPr>
          <p:spPr bwMode="gray">
            <a:xfrm>
              <a:off x="3308510" y="2407826"/>
              <a:ext cx="497204" cy="0"/>
            </a:xfrm>
            <a:prstGeom prst="line">
              <a:avLst/>
            </a:prstGeom>
            <a:noFill/>
            <a:ln w="19050" cap="flat" cmpd="sng" algn="ctr">
              <a:solidFill>
                <a:sysClr val="windowText" lastClr="000000"/>
              </a:solidFill>
              <a:prstDash val="sysDash"/>
              <a:miter lim="800000"/>
            </a:ln>
            <a:effectLst/>
          </p:spPr>
        </p:cxnSp>
        <p:pic>
          <p:nvPicPr>
            <p:cNvPr id="100" name="图片 102" descr="AC-蓝.png"/>
            <p:cNvPicPr>
              <a:picLocks noChangeAspect="1"/>
            </p:cNvPicPr>
            <p:nvPr/>
          </p:nvPicPr>
          <p:blipFill>
            <a:blip r:embed="rId4" cstate="print"/>
            <a:stretch>
              <a:fillRect/>
            </a:stretch>
          </p:blipFill>
          <p:spPr bwMode="gray">
            <a:xfrm>
              <a:off x="4774299" y="3121076"/>
              <a:ext cx="337091" cy="275802"/>
            </a:xfrm>
            <a:prstGeom prst="rect">
              <a:avLst/>
            </a:prstGeom>
          </p:spPr>
        </p:pic>
        <p:sp>
          <p:nvSpPr>
            <p:cNvPr id="102" name="圆角矩形 101"/>
            <p:cNvSpPr/>
            <p:nvPr/>
          </p:nvSpPr>
          <p:spPr bwMode="gray">
            <a:xfrm>
              <a:off x="5016251" y="2767241"/>
              <a:ext cx="186517" cy="264140"/>
            </a:xfrm>
            <a:prstGeom prst="roundRect">
              <a:avLst>
                <a:gd name="adj" fmla="val 2563"/>
              </a:avLst>
            </a:prstGeom>
            <a:noFill/>
          </p:spPr>
          <p:txBody>
            <a:bodyPr wrap="none" rtlCol="0">
              <a:spAutoFit/>
            </a:bodyP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20"/>
            <p:cNvSpPr txBox="1"/>
            <p:nvPr/>
          </p:nvSpPr>
          <p:spPr bwMode="gray">
            <a:xfrm>
              <a:off x="4799546" y="2697017"/>
              <a:ext cx="854721" cy="261610"/>
            </a:xfrm>
            <a:prstGeom prst="rect">
              <a:avLst/>
            </a:prstGeom>
            <a:noFill/>
          </p:spPr>
          <p:txBody>
            <a:bodyPr wrap="none" rtlCol="0">
              <a:spAutoFit/>
            </a:bodyPr>
            <a:lstStyle/>
            <a:p>
              <a:pPr fontAlgn="ctr">
                <a:spcBef>
                  <a:spcPts val="0"/>
                </a:spcBef>
                <a:spcAft>
                  <a:spcPts val="0"/>
                </a:spcAft>
              </a:pPr>
              <a:r>
                <a:rPr lang="en-US" sz="11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O&amp;M area</a:t>
              </a:r>
              <a:endPar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79"/>
            <p:cNvCxnSpPr/>
            <p:nvPr/>
          </p:nvCxnSpPr>
          <p:spPr bwMode="gray">
            <a:xfrm flipH="1">
              <a:off x="2382862" y="2836440"/>
              <a:ext cx="1190149" cy="0"/>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bwMode="gray">
            <a:xfrm flipH="1">
              <a:off x="2382862" y="2895811"/>
              <a:ext cx="430513" cy="0"/>
            </a:xfrm>
            <a:prstGeom prst="line">
              <a:avLst/>
            </a:prstGeom>
            <a:noFill/>
            <a:ln w="19050" cap="flat" cmpd="sng" algn="ctr">
              <a:solidFill>
                <a:sysClr val="windowText" lastClr="000000"/>
              </a:solidFill>
              <a:prstDash val="solid"/>
              <a:miter lim="800000"/>
            </a:ln>
            <a:effectLst/>
          </p:spPr>
        </p:cxnSp>
        <p:cxnSp>
          <p:nvCxnSpPr>
            <p:cNvPr id="108" name="Straight Connector 79"/>
            <p:cNvCxnSpPr/>
            <p:nvPr/>
          </p:nvCxnSpPr>
          <p:spPr bwMode="gray">
            <a:xfrm flipH="1">
              <a:off x="3477337" y="2895811"/>
              <a:ext cx="1185521" cy="0"/>
            </a:xfrm>
            <a:prstGeom prst="line">
              <a:avLst/>
            </a:prstGeom>
            <a:noFill/>
            <a:ln w="19050" cap="flat" cmpd="sng" algn="ctr">
              <a:solidFill>
                <a:sysClr val="windowText" lastClr="000000"/>
              </a:solidFill>
              <a:prstDash val="solid"/>
              <a:miter lim="800000"/>
            </a:ln>
            <a:effectLst/>
          </p:spPr>
        </p:cxnSp>
        <p:pic>
          <p:nvPicPr>
            <p:cNvPr id="110" name="图片 10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802270" y="1462172"/>
              <a:ext cx="560782" cy="282499"/>
            </a:xfrm>
            <a:prstGeom prst="rect">
              <a:avLst/>
            </a:prstGeom>
          </p:spPr>
        </p:pic>
        <p:pic>
          <p:nvPicPr>
            <p:cNvPr id="111" name="图片 1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805714" y="1462172"/>
              <a:ext cx="552349" cy="282499"/>
            </a:xfrm>
            <a:prstGeom prst="rect">
              <a:avLst/>
            </a:prstGeom>
          </p:spPr>
        </p:pic>
        <p:pic>
          <p:nvPicPr>
            <p:cNvPr id="112" name="图片 111" descr="数据中心-蓝.png"/>
            <p:cNvPicPr>
              <a:picLocks noChangeAspect="1"/>
            </p:cNvPicPr>
            <p:nvPr/>
          </p:nvPicPr>
          <p:blipFill>
            <a:blip r:embed="rId18" cstate="print"/>
            <a:stretch>
              <a:fillRect/>
            </a:stretch>
          </p:blipFill>
          <p:spPr bwMode="gray">
            <a:xfrm>
              <a:off x="2046458" y="2714276"/>
              <a:ext cx="338400" cy="276873"/>
            </a:xfrm>
            <a:prstGeom prst="rect">
              <a:avLst/>
            </a:prstGeom>
          </p:spPr>
        </p:pic>
        <p:sp>
          <p:nvSpPr>
            <p:cNvPr id="113" name="TextBox 46"/>
            <p:cNvSpPr txBox="1"/>
            <p:nvPr/>
          </p:nvSpPr>
          <p:spPr bwMode="gray">
            <a:xfrm>
              <a:off x="1117852" y="2697017"/>
              <a:ext cx="936475" cy="261610"/>
            </a:xfrm>
            <a:prstGeom prst="rect">
              <a:avLst/>
            </a:prstGeom>
            <a:noFill/>
          </p:spPr>
          <p:txBody>
            <a:bodyPr wrap="non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descr="通用网管-蓝.png"/>
            <p:cNvPicPr>
              <a:picLocks noChangeAspect="1"/>
            </p:cNvPicPr>
            <p:nvPr/>
          </p:nvPicPr>
          <p:blipFill>
            <a:blip r:embed="rId19" cstate="print"/>
            <a:stretch>
              <a:fillRect/>
            </a:stretch>
          </p:blipFill>
          <p:spPr bwMode="gray">
            <a:xfrm>
              <a:off x="4486558" y="2711331"/>
              <a:ext cx="342000" cy="279818"/>
            </a:xfrm>
            <a:prstGeom prst="rect">
              <a:avLst/>
            </a:prstGeom>
          </p:spPr>
        </p:pic>
      </p:grpSp>
    </p:spTree>
    <p:extLst>
      <p:ext uri="{BB962C8B-B14F-4D97-AF65-F5344CB8AC3E}">
        <p14:creationId xmlns:p14="http://schemas.microsoft.com/office/powerpoint/2010/main" val="2159048632"/>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8DB3F4-8005-4B71-9E46-1B8E57E3C5F4}"/>
</file>

<file path=customXml/itemProps2.xml><?xml version="1.0" encoding="utf-8"?>
<ds:datastoreItem xmlns:ds="http://schemas.openxmlformats.org/officeDocument/2006/customXml" ds:itemID="{309EAED5-AB00-49A1-BB37-0800A0C48718}"/>
</file>

<file path=customXml/itemProps3.xml><?xml version="1.0" encoding="utf-8"?>
<ds:datastoreItem xmlns:ds="http://schemas.openxmlformats.org/officeDocument/2006/customXml" ds:itemID="{73B2C000-D127-489F-91DB-DFA86E9E36CD}"/>
</file>

<file path=docProps/app.xml><?xml version="1.0" encoding="utf-8"?>
<Properties xmlns="http://schemas.openxmlformats.org/officeDocument/2006/extended-properties" xmlns:vt="http://schemas.openxmlformats.org/officeDocument/2006/docPropsVTypes">
  <Template/>
  <TotalTime>844</TotalTime>
  <Words>8856</Words>
  <Application>Microsoft Office PowerPoint</Application>
  <PresentationFormat>宽屏</PresentationFormat>
  <Paragraphs>940</Paragraphs>
  <Slides>57</Slides>
  <Notes>57</Notes>
  <HiddenSlides>3</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57</vt:i4>
      </vt:variant>
    </vt:vector>
  </HeadingPairs>
  <TitlesOfParts>
    <vt:vector size="64" baseType="lpstr">
      <vt:lpstr>方正兰亭黑简体</vt:lpstr>
      <vt:lpstr>Courier New</vt:lpstr>
      <vt:lpstr>Wingdings</vt:lpstr>
      <vt:lpstr>Huawei Sans</vt:lpstr>
      <vt:lpstr>微软雅黑</vt:lpstr>
      <vt:lpstr>Arial</vt:lpstr>
      <vt:lpstr>主题1</vt:lpstr>
      <vt:lpstr>PowerPoint 演示文稿</vt:lpstr>
      <vt:lpstr>Introduction to Typical Campus Network Technologies</vt:lpstr>
      <vt:lpstr>PowerPoint 演示文稿</vt:lpstr>
      <vt:lpstr>PowerPoint 演示文稿</vt:lpstr>
      <vt:lpstr>PowerPoint 演示文稿</vt:lpstr>
      <vt:lpstr>Many Campuses Exist in a City </vt:lpstr>
      <vt:lpstr>Introduction to a Campus Network</vt:lpstr>
      <vt:lpstr>Common Industry Campus Networks</vt:lpstr>
      <vt:lpstr>Typical Architecture of a Campus Network</vt:lpstr>
      <vt:lpstr>Main Protocols and Technologies on Campus Networks</vt:lpstr>
      <vt:lpstr>PowerPoint 演示文稿</vt:lpstr>
      <vt:lpstr>TCP/IP Model</vt:lpstr>
      <vt:lpstr>Campus Network and Ethernet Layer 2 Switching</vt:lpstr>
      <vt:lpstr>Overview of Layer 2 Switching</vt:lpstr>
      <vt:lpstr>VLAN</vt:lpstr>
      <vt:lpstr>Layer 2 Ethernet Interface Types</vt:lpstr>
      <vt:lpstr>Access Interface</vt:lpstr>
      <vt:lpstr>Trunk Interface</vt:lpstr>
      <vt:lpstr>Hybrid Interface</vt:lpstr>
      <vt:lpstr>VLAN Assignment Methods</vt:lpstr>
      <vt:lpstr>Inter-VLAN Communication</vt:lpstr>
      <vt:lpstr>Ethernet Link Aggregation</vt:lpstr>
      <vt:lpstr>STP: Loop Prevention + Layer 2 Network Reliability</vt:lpstr>
      <vt:lpstr>PowerPoint 演示文稿</vt:lpstr>
      <vt:lpstr>WLAN and Main NEs</vt:lpstr>
      <vt:lpstr>Network Architecture Overview</vt:lpstr>
      <vt:lpstr>AC + Fit AP Architecture (1)</vt:lpstr>
      <vt:lpstr>PowerPoint 演示文稿</vt:lpstr>
      <vt:lpstr>AC + Fit AP Architecture (2)</vt:lpstr>
      <vt:lpstr>PowerPoint 演示文稿</vt:lpstr>
      <vt:lpstr>Using VRRP to Implement Gateway Redundancy</vt:lpstr>
      <vt:lpstr>PowerPoint 演示文稿</vt:lpstr>
      <vt:lpstr>Overview of CSS/iStack</vt:lpstr>
      <vt:lpstr>Traditional STP Networking and iStack Networking</vt:lpstr>
      <vt:lpstr>PowerPoint 演示文稿</vt:lpstr>
      <vt:lpstr>DHCP</vt:lpstr>
      <vt:lpstr>NTP</vt:lpstr>
      <vt:lpstr>LLDP</vt:lpstr>
      <vt:lpstr>SNMP</vt:lpstr>
      <vt:lpstr>NETCONF/YANG</vt:lpstr>
      <vt:lpstr>PowerPoint 演示文稿</vt:lpstr>
      <vt:lpstr>Overview of Network Security</vt:lpstr>
      <vt:lpstr>Firewall-based Security Zone Division and Security Policies</vt:lpstr>
      <vt:lpstr>Overview of Firewall HSB</vt:lpstr>
      <vt:lpstr>NAT</vt:lpstr>
      <vt:lpstr>PowerPoint 演示文稿</vt:lpstr>
      <vt:lpstr>VPN Technology Application Scenario</vt:lpstr>
      <vt:lpstr>PowerPoint 演示文稿</vt:lpstr>
      <vt:lpstr>Multicast Application Scenarios</vt:lpstr>
      <vt:lpstr>Basic Multicast Network Architecture</vt:lpstr>
      <vt:lpstr>PowerPoint 演示文稿</vt:lpstr>
      <vt:lpstr>Overview of IPv6</vt:lpstr>
      <vt:lpstr>ICMPv6</vt:lpstr>
      <vt:lpstr>IPv6 Routing</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152</cp:revision>
  <dcterms:created xsi:type="dcterms:W3CDTF">2018-11-29T10:16:29Z</dcterms:created>
  <dcterms:modified xsi:type="dcterms:W3CDTF">2020-08-26T09:51:28Z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(3)F4iyg1wJc0elM24M5gWuZm3fZx2V8fEcx+KhB0V3ofPx8AQixfwc1ABtSTwAiiTHmHVRW/YO
c551BY3ym+68dOYbzajtA4iOr9OOGdLyISGf74CNQj59UWrh3AnNGrG6r28x0zlmcJb/xJYm
QuhpmKfueY9eN6/Rj5x3gyAdqZijd8WqMnuS5htPkoTMRrcyeB1Bskm31k0zs60OaG9JapqA
+rIEd9KJad7UdBlcDk</vt:lpwstr>
  </property>
  <property fmtid="{D5CDD505-2E9C-101B-9397-08002B2CF9AE}" pid="3" name="_2015_ms_pID_7253431">
    <vt:lpwstr>H5hEg2cKSYDHDSAZHl/HMkPywndbpbu8SA2/3/zrJtfgQEk/AcIwDe
1VUnBE2d06/jWamTZ6pw2lRVUB6io9vjgHkeBAfreEDdjZrxsTDPr61qtzLokGyxIEKJ1PYn
mqi/Yz4LKB9MvNyLeZCe70Oat1XUk6XHBAp7dcFY/E26WKddu5pfNwdFBFbPK2PBa5G72kyN
ky8hY0Ges4mzWHQ28NdQDywMY0Dbc7rbkpmQ</vt:lpwstr>
  </property>
  <property fmtid="{D5CDD505-2E9C-101B-9397-08002B2CF9AE}" pid="4" name="_2015_ms_pID_7253432">
    <vt:lpwstr>82LWmxPIJvg8QGSTrNp6u3M=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1598353232</vt:lpwstr>
  </property>
  <property fmtid="{D5CDD505-2E9C-101B-9397-08002B2CF9AE}" pid="9" name="ContentTypeId">
    <vt:lpwstr>0x01010002C5B4B712841F4C8A7AAEE2CD191271</vt:lpwstr>
  </property>
</Properties>
</file>